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91"/>
  </p:handoutMasterIdLst>
  <p:sldIdLst>
    <p:sldId id="1979" r:id="rId3"/>
    <p:sldId id="1980" r:id="rId5"/>
    <p:sldId id="1982" r:id="rId6"/>
    <p:sldId id="1983" r:id="rId7"/>
    <p:sldId id="1985" r:id="rId8"/>
    <p:sldId id="1986" r:id="rId9"/>
    <p:sldId id="1987" r:id="rId10"/>
    <p:sldId id="2094" r:id="rId11"/>
    <p:sldId id="2095" r:id="rId12"/>
    <p:sldId id="2051" r:id="rId13"/>
    <p:sldId id="2096" r:id="rId14"/>
    <p:sldId id="2097" r:id="rId15"/>
    <p:sldId id="2052" r:id="rId16"/>
    <p:sldId id="2098" r:id="rId17"/>
    <p:sldId id="2054" r:id="rId18"/>
    <p:sldId id="2099" r:id="rId19"/>
    <p:sldId id="2055" r:id="rId20"/>
    <p:sldId id="2100" r:id="rId21"/>
    <p:sldId id="2053" r:id="rId22"/>
    <p:sldId id="2101" r:id="rId23"/>
    <p:sldId id="2105" r:id="rId24"/>
    <p:sldId id="2102" r:id="rId25"/>
    <p:sldId id="2103" r:id="rId26"/>
    <p:sldId id="2104" r:id="rId27"/>
    <p:sldId id="2106" r:id="rId28"/>
    <p:sldId id="2107" r:id="rId29"/>
    <p:sldId id="2108" r:id="rId30"/>
    <p:sldId id="2109" r:id="rId31"/>
    <p:sldId id="2110" r:id="rId32"/>
    <p:sldId id="2111" r:id="rId33"/>
    <p:sldId id="2112" r:id="rId34"/>
    <p:sldId id="2113" r:id="rId35"/>
    <p:sldId id="2114" r:id="rId36"/>
    <p:sldId id="2115" r:id="rId37"/>
    <p:sldId id="2116" r:id="rId38"/>
    <p:sldId id="2117" r:id="rId39"/>
    <p:sldId id="2118" r:id="rId40"/>
    <p:sldId id="2119" r:id="rId41"/>
    <p:sldId id="2120" r:id="rId42"/>
    <p:sldId id="2121" r:id="rId43"/>
    <p:sldId id="2122" r:id="rId44"/>
    <p:sldId id="2067" r:id="rId45"/>
    <p:sldId id="2057" r:id="rId46"/>
    <p:sldId id="2123" r:id="rId47"/>
    <p:sldId id="2124" r:id="rId48"/>
    <p:sldId id="2125" r:id="rId49"/>
    <p:sldId id="2126" r:id="rId50"/>
    <p:sldId id="2127" r:id="rId51"/>
    <p:sldId id="2132" r:id="rId52"/>
    <p:sldId id="2133" r:id="rId53"/>
    <p:sldId id="2134" r:id="rId54"/>
    <p:sldId id="2135" r:id="rId55"/>
    <p:sldId id="2136" r:id="rId56"/>
    <p:sldId id="2137" r:id="rId57"/>
    <p:sldId id="2138" r:id="rId58"/>
    <p:sldId id="2139" r:id="rId59"/>
    <p:sldId id="2140" r:id="rId60"/>
    <p:sldId id="2141" r:id="rId61"/>
    <p:sldId id="2142" r:id="rId62"/>
    <p:sldId id="2143" r:id="rId63"/>
    <p:sldId id="2144" r:id="rId64"/>
    <p:sldId id="2145" r:id="rId65"/>
    <p:sldId id="2146" r:id="rId66"/>
    <p:sldId id="2147" r:id="rId67"/>
    <p:sldId id="2148" r:id="rId68"/>
    <p:sldId id="2149" r:id="rId69"/>
    <p:sldId id="2150" r:id="rId70"/>
    <p:sldId id="2151" r:id="rId71"/>
    <p:sldId id="2152" r:id="rId72"/>
    <p:sldId id="2153" r:id="rId73"/>
    <p:sldId id="2154" r:id="rId74"/>
    <p:sldId id="2155" r:id="rId75"/>
    <p:sldId id="2156" r:id="rId76"/>
    <p:sldId id="2157" r:id="rId77"/>
    <p:sldId id="2158" r:id="rId78"/>
    <p:sldId id="2159" r:id="rId79"/>
    <p:sldId id="2160" r:id="rId80"/>
    <p:sldId id="2161" r:id="rId81"/>
    <p:sldId id="2162" r:id="rId82"/>
    <p:sldId id="2163" r:id="rId83"/>
    <p:sldId id="2164" r:id="rId84"/>
    <p:sldId id="2165" r:id="rId85"/>
    <p:sldId id="2166" r:id="rId86"/>
    <p:sldId id="2167" r:id="rId87"/>
    <p:sldId id="2168" r:id="rId88"/>
    <p:sldId id="2169" r:id="rId89"/>
    <p:sldId id="2050" r:id="rId90"/>
  </p:sldIdLst>
  <p:sldSz cx="12190095" cy="6859270"/>
  <p:notesSz cx="6858000" cy="9144000"/>
  <p:custDataLst>
    <p:tags r:id="rId96"/>
  </p:custDataLst>
  <p:defaultTextStyle>
    <a:defPPr>
      <a:defRPr lang="zh-CN"/>
    </a:defPPr>
    <a:lvl1pPr marL="0" algn="l" defTabSz="12192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600" algn="l" defTabSz="12192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200" algn="l" defTabSz="12192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800" algn="l" defTabSz="12192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8400" algn="l" defTabSz="12192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8000" algn="l" defTabSz="12192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7600" algn="l" defTabSz="12192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7200" algn="l" defTabSz="12192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6800" algn="l" defTabSz="12192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78" userDrawn="1">
          <p15:clr>
            <a:srgbClr val="A4A3A4"/>
          </p15:clr>
        </p15:guide>
        <p15:guide id="2" pos="721" userDrawn="1">
          <p15:clr>
            <a:srgbClr val="A4A3A4"/>
          </p15:clr>
        </p15:guide>
        <p15:guide id="3" pos="649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薛蒙蒙" initials="xmm" lastIdx="1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95959"/>
    <a:srgbClr val="1369B2"/>
    <a:srgbClr val="FF0000"/>
    <a:srgbClr val="FFCA08"/>
    <a:srgbClr val="76C0DD"/>
    <a:srgbClr val="FAFAFA"/>
    <a:srgbClr val="F2F2F2"/>
    <a:srgbClr val="006BBC"/>
    <a:srgbClr val="0075CC"/>
    <a:srgbClr val="008D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671" autoAdjust="0"/>
    <p:restoredTop sz="94660" autoAdjust="0"/>
  </p:normalViewPr>
  <p:slideViewPr>
    <p:cSldViewPr showGuides="1">
      <p:cViewPr>
        <p:scale>
          <a:sx n="97" d="100"/>
          <a:sy n="97" d="100"/>
        </p:scale>
        <p:origin x="136" y="0"/>
      </p:cViewPr>
      <p:guideLst>
        <p:guide orient="horz" pos="2478"/>
        <p:guide pos="721"/>
        <p:guide pos="649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6" d="100"/>
          <a:sy n="86" d="100"/>
        </p:scale>
        <p:origin x="-3810" y="-90"/>
      </p:cViewPr>
      <p:guideLst>
        <p:guide orient="horz" pos="3235"/>
        <p:guide pos="2090"/>
      </p:guideLst>
    </p:cSldViewPr>
  </p:notesViewPr>
  <p:gridSpacing cx="72000" cy="72000"/>
</p:viewPr>
</file>

<file path=ppt/_rels/presentation.xml.rels><?xml version="1.0" encoding="UTF-8" standalone="yes"?>
<Relationships xmlns="http://schemas.openxmlformats.org/package/2006/relationships"><Relationship Id="rId96" Type="http://schemas.openxmlformats.org/officeDocument/2006/relationships/tags" Target="tags/tag19.xml"/><Relationship Id="rId95" Type="http://schemas.openxmlformats.org/officeDocument/2006/relationships/commentAuthors" Target="commentAuthors.xml"/><Relationship Id="rId94" Type="http://schemas.openxmlformats.org/officeDocument/2006/relationships/tableStyles" Target="tableStyles.xml"/><Relationship Id="rId93" Type="http://schemas.openxmlformats.org/officeDocument/2006/relationships/viewProps" Target="viewProps.xml"/><Relationship Id="rId92" Type="http://schemas.openxmlformats.org/officeDocument/2006/relationships/presProps" Target="presProps.xml"/><Relationship Id="rId91" Type="http://schemas.openxmlformats.org/officeDocument/2006/relationships/handoutMaster" Target="handoutMasters/handoutMaster1.xml"/><Relationship Id="rId90" Type="http://schemas.openxmlformats.org/officeDocument/2006/relationships/slide" Target="slides/slide87.xml"/><Relationship Id="rId9" Type="http://schemas.openxmlformats.org/officeDocument/2006/relationships/slide" Target="slides/slide6.xml"/><Relationship Id="rId89" Type="http://schemas.openxmlformats.org/officeDocument/2006/relationships/slide" Target="slides/slide86.xml"/><Relationship Id="rId88" Type="http://schemas.openxmlformats.org/officeDocument/2006/relationships/slide" Target="slides/slide85.xml"/><Relationship Id="rId87" Type="http://schemas.openxmlformats.org/officeDocument/2006/relationships/slide" Target="slides/slide84.xml"/><Relationship Id="rId86" Type="http://schemas.openxmlformats.org/officeDocument/2006/relationships/slide" Target="slides/slide83.xml"/><Relationship Id="rId85" Type="http://schemas.openxmlformats.org/officeDocument/2006/relationships/slide" Target="slides/slide82.xml"/><Relationship Id="rId84" Type="http://schemas.openxmlformats.org/officeDocument/2006/relationships/slide" Target="slides/slide81.xml"/><Relationship Id="rId83" Type="http://schemas.openxmlformats.org/officeDocument/2006/relationships/slide" Target="slides/slide80.xml"/><Relationship Id="rId82" Type="http://schemas.openxmlformats.org/officeDocument/2006/relationships/slide" Target="slides/slide79.xml"/><Relationship Id="rId81" Type="http://schemas.openxmlformats.org/officeDocument/2006/relationships/slide" Target="slides/slide78.xml"/><Relationship Id="rId80" Type="http://schemas.openxmlformats.org/officeDocument/2006/relationships/slide" Target="slides/slide77.xml"/><Relationship Id="rId8" Type="http://schemas.openxmlformats.org/officeDocument/2006/relationships/slide" Target="slides/slide5.xml"/><Relationship Id="rId79" Type="http://schemas.openxmlformats.org/officeDocument/2006/relationships/slide" Target="slides/slide76.xml"/><Relationship Id="rId78" Type="http://schemas.openxmlformats.org/officeDocument/2006/relationships/slide" Target="slides/slide75.xml"/><Relationship Id="rId77" Type="http://schemas.openxmlformats.org/officeDocument/2006/relationships/slide" Target="slides/slide74.xml"/><Relationship Id="rId76" Type="http://schemas.openxmlformats.org/officeDocument/2006/relationships/slide" Target="slides/slide73.xml"/><Relationship Id="rId75" Type="http://schemas.openxmlformats.org/officeDocument/2006/relationships/slide" Target="slides/slide72.xml"/><Relationship Id="rId74" Type="http://schemas.openxmlformats.org/officeDocument/2006/relationships/slide" Target="slides/slide71.xml"/><Relationship Id="rId73" Type="http://schemas.openxmlformats.org/officeDocument/2006/relationships/slide" Target="slides/slide70.xml"/><Relationship Id="rId72" Type="http://schemas.openxmlformats.org/officeDocument/2006/relationships/slide" Target="slides/slide69.xml"/><Relationship Id="rId71" Type="http://schemas.openxmlformats.org/officeDocument/2006/relationships/slide" Target="slides/slide68.xml"/><Relationship Id="rId70" Type="http://schemas.openxmlformats.org/officeDocument/2006/relationships/slide" Target="slides/slide67.xml"/><Relationship Id="rId7" Type="http://schemas.openxmlformats.org/officeDocument/2006/relationships/slide" Target="slides/slide4.xml"/><Relationship Id="rId69" Type="http://schemas.openxmlformats.org/officeDocument/2006/relationships/slide" Target="slides/slide66.xml"/><Relationship Id="rId68" Type="http://schemas.openxmlformats.org/officeDocument/2006/relationships/slide" Target="slides/slide65.xml"/><Relationship Id="rId67" Type="http://schemas.openxmlformats.org/officeDocument/2006/relationships/slide" Target="slides/slide64.xml"/><Relationship Id="rId66" Type="http://schemas.openxmlformats.org/officeDocument/2006/relationships/slide" Target="slides/slide63.xml"/><Relationship Id="rId65" Type="http://schemas.openxmlformats.org/officeDocument/2006/relationships/slide" Target="slides/slide62.xml"/><Relationship Id="rId64" Type="http://schemas.openxmlformats.org/officeDocument/2006/relationships/slide" Target="slides/slide61.xml"/><Relationship Id="rId63" Type="http://schemas.openxmlformats.org/officeDocument/2006/relationships/slide" Target="slides/slide60.xml"/><Relationship Id="rId62" Type="http://schemas.openxmlformats.org/officeDocument/2006/relationships/slide" Target="slides/slide59.xml"/><Relationship Id="rId61" Type="http://schemas.openxmlformats.org/officeDocument/2006/relationships/slide" Target="slides/slide58.xml"/><Relationship Id="rId60" Type="http://schemas.openxmlformats.org/officeDocument/2006/relationships/slide" Target="slides/slide57.xml"/><Relationship Id="rId6" Type="http://schemas.openxmlformats.org/officeDocument/2006/relationships/slide" Target="slides/slide3.xml"/><Relationship Id="rId59" Type="http://schemas.openxmlformats.org/officeDocument/2006/relationships/slide" Target="slides/slide56.xml"/><Relationship Id="rId58" Type="http://schemas.openxmlformats.org/officeDocument/2006/relationships/slide" Target="slides/slide55.xml"/><Relationship Id="rId57" Type="http://schemas.openxmlformats.org/officeDocument/2006/relationships/slide" Target="slides/slide54.xml"/><Relationship Id="rId56" Type="http://schemas.openxmlformats.org/officeDocument/2006/relationships/slide" Target="slides/slide53.xml"/><Relationship Id="rId55" Type="http://schemas.openxmlformats.org/officeDocument/2006/relationships/slide" Target="slides/slide52.xml"/><Relationship Id="rId54" Type="http://schemas.openxmlformats.org/officeDocument/2006/relationships/slide" Target="slides/slide51.xml"/><Relationship Id="rId53" Type="http://schemas.openxmlformats.org/officeDocument/2006/relationships/slide" Target="slides/slide50.xml"/><Relationship Id="rId52" Type="http://schemas.openxmlformats.org/officeDocument/2006/relationships/slide" Target="slides/slide49.xml"/><Relationship Id="rId51" Type="http://schemas.openxmlformats.org/officeDocument/2006/relationships/slide" Target="slides/slide48.xml"/><Relationship Id="rId50" Type="http://schemas.openxmlformats.org/officeDocument/2006/relationships/slide" Target="slides/slide47.xml"/><Relationship Id="rId5" Type="http://schemas.openxmlformats.org/officeDocument/2006/relationships/slide" Target="slides/slide2.xml"/><Relationship Id="rId49" Type="http://schemas.openxmlformats.org/officeDocument/2006/relationships/slide" Target="slides/slide46.xml"/><Relationship Id="rId48" Type="http://schemas.openxmlformats.org/officeDocument/2006/relationships/slide" Target="slides/slide45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53A075-29DF-4CAE-8BA7-CDA0ED456C88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3924EE-29F1-4E68-A53A-86CBCBDF827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2B73EA-EE91-4E33-A9C1-8BF5DD7139A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600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9200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800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8400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8000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7600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7200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6800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2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7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组合 41"/>
          <p:cNvGrpSpPr/>
          <p:nvPr userDrawn="1"/>
        </p:nvGrpSpPr>
        <p:grpSpPr>
          <a:xfrm>
            <a:off x="0" y="2202951"/>
            <a:ext cx="12190413" cy="2420263"/>
            <a:chOff x="170694" y="177982"/>
            <a:chExt cx="3936004" cy="781165"/>
          </a:xfrm>
        </p:grpSpPr>
        <p:sp>
          <p:nvSpPr>
            <p:cNvPr id="44" name="等腰三角形 43"/>
            <p:cNvSpPr/>
            <p:nvPr/>
          </p:nvSpPr>
          <p:spPr>
            <a:xfrm>
              <a:off x="1233863" y="177982"/>
              <a:ext cx="355284" cy="356514"/>
            </a:xfrm>
            <a:prstGeom prst="triangl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" name="等腰三角形 44"/>
            <p:cNvSpPr/>
            <p:nvPr/>
          </p:nvSpPr>
          <p:spPr>
            <a:xfrm flipV="1">
              <a:off x="200258" y="602633"/>
              <a:ext cx="355284" cy="356514"/>
            </a:xfrm>
            <a:prstGeom prst="triangl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170694" y="261768"/>
              <a:ext cx="3936004" cy="61198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7" name="平行四边形 46"/>
            <p:cNvSpPr/>
            <p:nvPr/>
          </p:nvSpPr>
          <p:spPr>
            <a:xfrm>
              <a:off x="376965" y="178257"/>
              <a:ext cx="1036076" cy="779005"/>
            </a:xfrm>
            <a:prstGeom prst="parallelogram">
              <a:avLst>
                <a:gd name="adj" fmla="val 48207"/>
              </a:avLst>
            </a:prstGeom>
            <a:solidFill>
              <a:srgbClr val="1369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" name="文本框 6"/>
            <p:cNvSpPr txBox="1"/>
            <p:nvPr/>
          </p:nvSpPr>
          <p:spPr>
            <a:xfrm>
              <a:off x="619911" y="284178"/>
              <a:ext cx="650908" cy="553578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endParaRPr lang="zh-CN" altLang="en-US" sz="107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 userDrawn="1"/>
        </p:nvGrpSpPr>
        <p:grpSpPr>
          <a:xfrm>
            <a:off x="7919172" y="1700153"/>
            <a:ext cx="575989" cy="577246"/>
            <a:chOff x="6084168" y="1274820"/>
            <a:chExt cx="432048" cy="432834"/>
          </a:xfrm>
        </p:grpSpPr>
        <p:sp>
          <p:nvSpPr>
            <p:cNvPr id="14" name="椭圆 22"/>
            <p:cNvSpPr>
              <a:spLocks noChangeArrowheads="1"/>
            </p:cNvSpPr>
            <p:nvPr/>
          </p:nvSpPr>
          <p:spPr bwMode="auto">
            <a:xfrm>
              <a:off x="6084168" y="1274820"/>
              <a:ext cx="432048" cy="432834"/>
            </a:xfrm>
            <a:prstGeom prst="ellipse">
              <a:avLst/>
            </a:prstGeom>
            <a:solidFill>
              <a:srgbClr val="1369B2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" name="Freeform 59"/>
            <p:cNvSpPr>
              <a:spLocks noChangeArrowheads="1"/>
            </p:cNvSpPr>
            <p:nvPr/>
          </p:nvSpPr>
          <p:spPr bwMode="auto">
            <a:xfrm>
              <a:off x="6180302" y="1365898"/>
              <a:ext cx="239780" cy="250679"/>
            </a:xfrm>
            <a:custGeom>
              <a:avLst/>
              <a:gdLst>
                <a:gd name="T0" fmla="*/ 73627430 w 581"/>
                <a:gd name="T1" fmla="*/ 67678707 h 609"/>
                <a:gd name="T2" fmla="*/ 61659637 w 581"/>
                <a:gd name="T3" fmla="*/ 78678142 h 609"/>
                <a:gd name="T4" fmla="*/ 54244957 w 581"/>
                <a:gd name="T5" fmla="*/ 72208055 h 609"/>
                <a:gd name="T6" fmla="*/ 57106883 w 581"/>
                <a:gd name="T7" fmla="*/ 65867111 h 609"/>
                <a:gd name="T8" fmla="*/ 61659637 w 581"/>
                <a:gd name="T9" fmla="*/ 69490662 h 609"/>
                <a:gd name="T10" fmla="*/ 71806401 w 581"/>
                <a:gd name="T11" fmla="*/ 61338122 h 609"/>
                <a:gd name="T12" fmla="*/ 73627430 w 581"/>
                <a:gd name="T13" fmla="*/ 67678707 h 609"/>
                <a:gd name="T14" fmla="*/ 61659637 w 581"/>
                <a:gd name="T15" fmla="*/ 64055516 h 609"/>
                <a:gd name="T16" fmla="*/ 49691843 w 581"/>
                <a:gd name="T17" fmla="*/ 69490662 h 609"/>
                <a:gd name="T18" fmla="*/ 51513233 w 581"/>
                <a:gd name="T19" fmla="*/ 75054951 h 609"/>
                <a:gd name="T20" fmla="*/ 3772261 w 581"/>
                <a:gd name="T21" fmla="*/ 78678142 h 609"/>
                <a:gd name="T22" fmla="*/ 0 w 581"/>
                <a:gd name="T23" fmla="*/ 10999436 h 609"/>
                <a:gd name="T24" fmla="*/ 10146404 w 581"/>
                <a:gd name="T25" fmla="*/ 7246742 h 609"/>
                <a:gd name="T26" fmla="*/ 17561444 w 581"/>
                <a:gd name="T27" fmla="*/ 18246178 h 609"/>
                <a:gd name="T28" fmla="*/ 24845922 w 581"/>
                <a:gd name="T29" fmla="*/ 7246742 h 609"/>
                <a:gd name="T30" fmla="*/ 28488341 w 581"/>
                <a:gd name="T31" fmla="*/ 10999436 h 609"/>
                <a:gd name="T32" fmla="*/ 43318061 w 581"/>
                <a:gd name="T33" fmla="*/ 10999436 h 609"/>
                <a:gd name="T34" fmla="*/ 46960119 w 581"/>
                <a:gd name="T35" fmla="*/ 7246742 h 609"/>
                <a:gd name="T36" fmla="*/ 54244957 w 581"/>
                <a:gd name="T37" fmla="*/ 18246178 h 609"/>
                <a:gd name="T38" fmla="*/ 61659637 w 581"/>
                <a:gd name="T39" fmla="*/ 7246742 h 609"/>
                <a:gd name="T40" fmla="*/ 71806401 w 581"/>
                <a:gd name="T41" fmla="*/ 10999436 h 609"/>
                <a:gd name="T42" fmla="*/ 66212751 w 581"/>
                <a:gd name="T43" fmla="*/ 59526167 h 609"/>
                <a:gd name="T44" fmla="*/ 10146404 w 581"/>
                <a:gd name="T45" fmla="*/ 63149718 h 609"/>
                <a:gd name="T46" fmla="*/ 12878128 w 581"/>
                <a:gd name="T47" fmla="*/ 65867111 h 609"/>
                <a:gd name="T48" fmla="*/ 39545439 w 581"/>
                <a:gd name="T49" fmla="*/ 63149718 h 609"/>
                <a:gd name="T50" fmla="*/ 39545439 w 581"/>
                <a:gd name="T51" fmla="*/ 63149718 h 609"/>
                <a:gd name="T52" fmla="*/ 39545439 w 581"/>
                <a:gd name="T53" fmla="*/ 63149718 h 609"/>
                <a:gd name="T54" fmla="*/ 12878128 w 581"/>
                <a:gd name="T55" fmla="*/ 60431965 h 609"/>
                <a:gd name="T56" fmla="*/ 58017218 w 581"/>
                <a:gd name="T57" fmla="*/ 28339815 h 609"/>
                <a:gd name="T58" fmla="*/ 13788823 w 581"/>
                <a:gd name="T59" fmla="*/ 28339815 h 609"/>
                <a:gd name="T60" fmla="*/ 13788823 w 581"/>
                <a:gd name="T61" fmla="*/ 35715700 h 609"/>
                <a:gd name="T62" fmla="*/ 61659637 w 581"/>
                <a:gd name="T63" fmla="*/ 31963007 h 609"/>
                <a:gd name="T64" fmla="*/ 58017218 w 581"/>
                <a:gd name="T65" fmla="*/ 43868240 h 609"/>
                <a:gd name="T66" fmla="*/ 35903020 w 581"/>
                <a:gd name="T67" fmla="*/ 43868240 h 609"/>
                <a:gd name="T68" fmla="*/ 13788823 w 581"/>
                <a:gd name="T69" fmla="*/ 43868240 h 609"/>
                <a:gd name="T70" fmla="*/ 13788823 w 581"/>
                <a:gd name="T71" fmla="*/ 51244484 h 609"/>
                <a:gd name="T72" fmla="*/ 35903020 w 581"/>
                <a:gd name="T73" fmla="*/ 51244484 h 609"/>
                <a:gd name="T74" fmla="*/ 61659637 w 581"/>
                <a:gd name="T75" fmla="*/ 47491791 h 609"/>
                <a:gd name="T76" fmla="*/ 54244957 w 581"/>
                <a:gd name="T77" fmla="*/ 14622627 h 609"/>
                <a:gd name="T78" fmla="*/ 50602538 w 581"/>
                <a:gd name="T79" fmla="*/ 10999436 h 609"/>
                <a:gd name="T80" fmla="*/ 54244957 w 581"/>
                <a:gd name="T81" fmla="*/ 0 h 609"/>
                <a:gd name="T82" fmla="*/ 58017218 w 581"/>
                <a:gd name="T83" fmla="*/ 10999436 h 609"/>
                <a:gd name="T84" fmla="*/ 35903020 w 581"/>
                <a:gd name="T85" fmla="*/ 14622627 h 609"/>
                <a:gd name="T86" fmla="*/ 32260601 w 581"/>
                <a:gd name="T87" fmla="*/ 10999436 h 609"/>
                <a:gd name="T88" fmla="*/ 35903020 w 581"/>
                <a:gd name="T89" fmla="*/ 0 h 609"/>
                <a:gd name="T90" fmla="*/ 39545439 w 581"/>
                <a:gd name="T91" fmla="*/ 10999436 h 609"/>
                <a:gd name="T92" fmla="*/ 17561444 w 581"/>
                <a:gd name="T93" fmla="*/ 14622627 h 609"/>
                <a:gd name="T94" fmla="*/ 13788823 w 581"/>
                <a:gd name="T95" fmla="*/ 10999436 h 609"/>
                <a:gd name="T96" fmla="*/ 17561444 w 581"/>
                <a:gd name="T97" fmla="*/ 0 h 609"/>
                <a:gd name="T98" fmla="*/ 21203502 w 581"/>
                <a:gd name="T99" fmla="*/ 10999436 h 60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581" h="609">
                  <a:moveTo>
                    <a:pt x="566" y="523"/>
                  </a:moveTo>
                  <a:lnTo>
                    <a:pt x="566" y="523"/>
                  </a:lnTo>
                  <a:cubicBezTo>
                    <a:pt x="495" y="594"/>
                    <a:pt x="495" y="594"/>
                    <a:pt x="495" y="594"/>
                  </a:cubicBezTo>
                  <a:cubicBezTo>
                    <a:pt x="488" y="601"/>
                    <a:pt x="481" y="608"/>
                    <a:pt x="474" y="608"/>
                  </a:cubicBezTo>
                  <a:cubicBezTo>
                    <a:pt x="467" y="608"/>
                    <a:pt x="460" y="601"/>
                    <a:pt x="453" y="594"/>
                  </a:cubicBezTo>
                  <a:cubicBezTo>
                    <a:pt x="417" y="558"/>
                    <a:pt x="417" y="558"/>
                    <a:pt x="417" y="558"/>
                  </a:cubicBezTo>
                  <a:cubicBezTo>
                    <a:pt x="410" y="551"/>
                    <a:pt x="410" y="544"/>
                    <a:pt x="410" y="537"/>
                  </a:cubicBezTo>
                  <a:cubicBezTo>
                    <a:pt x="410" y="523"/>
                    <a:pt x="417" y="509"/>
                    <a:pt x="439" y="509"/>
                  </a:cubicBezTo>
                  <a:cubicBezTo>
                    <a:pt x="446" y="509"/>
                    <a:pt x="453" y="516"/>
                    <a:pt x="453" y="523"/>
                  </a:cubicBezTo>
                  <a:cubicBezTo>
                    <a:pt x="474" y="537"/>
                    <a:pt x="474" y="537"/>
                    <a:pt x="474" y="537"/>
                  </a:cubicBezTo>
                  <a:cubicBezTo>
                    <a:pt x="530" y="481"/>
                    <a:pt x="530" y="481"/>
                    <a:pt x="530" y="481"/>
                  </a:cubicBezTo>
                  <a:cubicBezTo>
                    <a:pt x="537" y="474"/>
                    <a:pt x="545" y="474"/>
                    <a:pt x="552" y="474"/>
                  </a:cubicBezTo>
                  <a:cubicBezTo>
                    <a:pt x="566" y="474"/>
                    <a:pt x="580" y="488"/>
                    <a:pt x="580" y="502"/>
                  </a:cubicBezTo>
                  <a:cubicBezTo>
                    <a:pt x="580" y="509"/>
                    <a:pt x="573" y="516"/>
                    <a:pt x="566" y="523"/>
                  </a:cubicBezTo>
                  <a:close/>
                  <a:moveTo>
                    <a:pt x="474" y="495"/>
                  </a:moveTo>
                  <a:lnTo>
                    <a:pt x="474" y="495"/>
                  </a:lnTo>
                  <a:cubicBezTo>
                    <a:pt x="467" y="488"/>
                    <a:pt x="453" y="481"/>
                    <a:pt x="439" y="481"/>
                  </a:cubicBezTo>
                  <a:cubicBezTo>
                    <a:pt x="403" y="481"/>
                    <a:pt x="382" y="509"/>
                    <a:pt x="382" y="537"/>
                  </a:cubicBezTo>
                  <a:cubicBezTo>
                    <a:pt x="382" y="558"/>
                    <a:pt x="389" y="573"/>
                    <a:pt x="396" y="580"/>
                  </a:cubicBezTo>
                  <a:cubicBezTo>
                    <a:pt x="424" y="608"/>
                    <a:pt x="424" y="608"/>
                    <a:pt x="424" y="608"/>
                  </a:cubicBezTo>
                  <a:cubicBezTo>
                    <a:pt x="29" y="608"/>
                    <a:pt x="29" y="608"/>
                    <a:pt x="29" y="608"/>
                  </a:cubicBezTo>
                  <a:cubicBezTo>
                    <a:pt x="15" y="608"/>
                    <a:pt x="0" y="594"/>
                    <a:pt x="0" y="580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71"/>
                    <a:pt x="15" y="56"/>
                    <a:pt x="29" y="56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78" y="85"/>
                    <a:pt x="78" y="85"/>
                    <a:pt x="78" y="85"/>
                  </a:cubicBezTo>
                  <a:cubicBezTo>
                    <a:pt x="78" y="120"/>
                    <a:pt x="106" y="141"/>
                    <a:pt x="135" y="141"/>
                  </a:cubicBezTo>
                  <a:cubicBezTo>
                    <a:pt x="163" y="141"/>
                    <a:pt x="191" y="120"/>
                    <a:pt x="191" y="85"/>
                  </a:cubicBezTo>
                  <a:cubicBezTo>
                    <a:pt x="191" y="56"/>
                    <a:pt x="191" y="56"/>
                    <a:pt x="191" y="56"/>
                  </a:cubicBezTo>
                  <a:cubicBezTo>
                    <a:pt x="219" y="56"/>
                    <a:pt x="219" y="56"/>
                    <a:pt x="219" y="56"/>
                  </a:cubicBezTo>
                  <a:cubicBezTo>
                    <a:pt x="219" y="85"/>
                    <a:pt x="219" y="85"/>
                    <a:pt x="219" y="85"/>
                  </a:cubicBezTo>
                  <a:cubicBezTo>
                    <a:pt x="219" y="120"/>
                    <a:pt x="248" y="141"/>
                    <a:pt x="276" y="141"/>
                  </a:cubicBezTo>
                  <a:cubicBezTo>
                    <a:pt x="304" y="141"/>
                    <a:pt x="333" y="120"/>
                    <a:pt x="333" y="85"/>
                  </a:cubicBezTo>
                  <a:cubicBezTo>
                    <a:pt x="333" y="56"/>
                    <a:pt x="333" y="56"/>
                    <a:pt x="333" y="56"/>
                  </a:cubicBezTo>
                  <a:cubicBezTo>
                    <a:pt x="361" y="56"/>
                    <a:pt x="361" y="56"/>
                    <a:pt x="361" y="56"/>
                  </a:cubicBezTo>
                  <a:cubicBezTo>
                    <a:pt x="361" y="85"/>
                    <a:pt x="361" y="85"/>
                    <a:pt x="361" y="85"/>
                  </a:cubicBezTo>
                  <a:cubicBezTo>
                    <a:pt x="361" y="120"/>
                    <a:pt x="389" y="141"/>
                    <a:pt x="417" y="141"/>
                  </a:cubicBezTo>
                  <a:cubicBezTo>
                    <a:pt x="446" y="141"/>
                    <a:pt x="474" y="120"/>
                    <a:pt x="474" y="85"/>
                  </a:cubicBezTo>
                  <a:cubicBezTo>
                    <a:pt x="474" y="56"/>
                    <a:pt x="474" y="56"/>
                    <a:pt x="474" y="56"/>
                  </a:cubicBezTo>
                  <a:cubicBezTo>
                    <a:pt x="523" y="56"/>
                    <a:pt x="523" y="56"/>
                    <a:pt x="523" y="56"/>
                  </a:cubicBezTo>
                  <a:cubicBezTo>
                    <a:pt x="537" y="56"/>
                    <a:pt x="552" y="71"/>
                    <a:pt x="552" y="85"/>
                  </a:cubicBezTo>
                  <a:cubicBezTo>
                    <a:pt x="552" y="445"/>
                    <a:pt x="552" y="445"/>
                    <a:pt x="552" y="445"/>
                  </a:cubicBezTo>
                  <a:cubicBezTo>
                    <a:pt x="530" y="445"/>
                    <a:pt x="516" y="452"/>
                    <a:pt x="509" y="460"/>
                  </a:cubicBezTo>
                  <a:lnTo>
                    <a:pt x="474" y="495"/>
                  </a:lnTo>
                  <a:close/>
                  <a:moveTo>
                    <a:pt x="78" y="488"/>
                  </a:moveTo>
                  <a:lnTo>
                    <a:pt x="78" y="488"/>
                  </a:lnTo>
                  <a:cubicBezTo>
                    <a:pt x="78" y="502"/>
                    <a:pt x="85" y="509"/>
                    <a:pt x="99" y="509"/>
                  </a:cubicBezTo>
                  <a:cubicBezTo>
                    <a:pt x="283" y="509"/>
                    <a:pt x="283" y="509"/>
                    <a:pt x="283" y="509"/>
                  </a:cubicBezTo>
                  <a:cubicBezTo>
                    <a:pt x="297" y="509"/>
                    <a:pt x="304" y="502"/>
                    <a:pt x="304" y="488"/>
                  </a:cubicBezTo>
                  <a:cubicBezTo>
                    <a:pt x="304" y="474"/>
                    <a:pt x="297" y="467"/>
                    <a:pt x="283" y="467"/>
                  </a:cubicBezTo>
                  <a:cubicBezTo>
                    <a:pt x="99" y="467"/>
                    <a:pt x="99" y="467"/>
                    <a:pt x="99" y="467"/>
                  </a:cubicBezTo>
                  <a:cubicBezTo>
                    <a:pt x="85" y="467"/>
                    <a:pt x="78" y="474"/>
                    <a:pt x="78" y="488"/>
                  </a:cubicBezTo>
                  <a:close/>
                  <a:moveTo>
                    <a:pt x="446" y="219"/>
                  </a:moveTo>
                  <a:lnTo>
                    <a:pt x="446" y="219"/>
                  </a:lnTo>
                  <a:cubicBezTo>
                    <a:pt x="106" y="219"/>
                    <a:pt x="106" y="219"/>
                    <a:pt x="106" y="219"/>
                  </a:cubicBezTo>
                  <a:cubicBezTo>
                    <a:pt x="92" y="219"/>
                    <a:pt x="78" y="233"/>
                    <a:pt x="78" y="247"/>
                  </a:cubicBezTo>
                  <a:cubicBezTo>
                    <a:pt x="78" y="262"/>
                    <a:pt x="92" y="276"/>
                    <a:pt x="106" y="276"/>
                  </a:cubicBezTo>
                  <a:cubicBezTo>
                    <a:pt x="446" y="276"/>
                    <a:pt x="446" y="276"/>
                    <a:pt x="446" y="276"/>
                  </a:cubicBezTo>
                  <a:cubicBezTo>
                    <a:pt x="460" y="276"/>
                    <a:pt x="474" y="262"/>
                    <a:pt x="474" y="247"/>
                  </a:cubicBezTo>
                  <a:cubicBezTo>
                    <a:pt x="474" y="233"/>
                    <a:pt x="460" y="219"/>
                    <a:pt x="446" y="219"/>
                  </a:cubicBezTo>
                  <a:close/>
                  <a:moveTo>
                    <a:pt x="446" y="339"/>
                  </a:moveTo>
                  <a:lnTo>
                    <a:pt x="446" y="339"/>
                  </a:lnTo>
                  <a:cubicBezTo>
                    <a:pt x="276" y="339"/>
                    <a:pt x="276" y="339"/>
                    <a:pt x="276" y="339"/>
                  </a:cubicBezTo>
                  <a:cubicBezTo>
                    <a:pt x="226" y="339"/>
                    <a:pt x="226" y="339"/>
                    <a:pt x="226" y="339"/>
                  </a:cubicBezTo>
                  <a:cubicBezTo>
                    <a:pt x="106" y="339"/>
                    <a:pt x="106" y="339"/>
                    <a:pt x="106" y="339"/>
                  </a:cubicBezTo>
                  <a:cubicBezTo>
                    <a:pt x="92" y="339"/>
                    <a:pt x="78" y="353"/>
                    <a:pt x="78" y="367"/>
                  </a:cubicBezTo>
                  <a:cubicBezTo>
                    <a:pt x="78" y="389"/>
                    <a:pt x="92" y="396"/>
                    <a:pt x="106" y="396"/>
                  </a:cubicBezTo>
                  <a:cubicBezTo>
                    <a:pt x="226" y="396"/>
                    <a:pt x="226" y="396"/>
                    <a:pt x="226" y="396"/>
                  </a:cubicBezTo>
                  <a:cubicBezTo>
                    <a:pt x="276" y="396"/>
                    <a:pt x="276" y="396"/>
                    <a:pt x="276" y="396"/>
                  </a:cubicBezTo>
                  <a:cubicBezTo>
                    <a:pt x="446" y="396"/>
                    <a:pt x="446" y="396"/>
                    <a:pt x="446" y="396"/>
                  </a:cubicBezTo>
                  <a:cubicBezTo>
                    <a:pt x="460" y="396"/>
                    <a:pt x="474" y="389"/>
                    <a:pt x="474" y="367"/>
                  </a:cubicBezTo>
                  <a:cubicBezTo>
                    <a:pt x="474" y="353"/>
                    <a:pt x="460" y="339"/>
                    <a:pt x="446" y="339"/>
                  </a:cubicBezTo>
                  <a:close/>
                  <a:moveTo>
                    <a:pt x="417" y="113"/>
                  </a:moveTo>
                  <a:lnTo>
                    <a:pt x="417" y="113"/>
                  </a:lnTo>
                  <a:cubicBezTo>
                    <a:pt x="403" y="113"/>
                    <a:pt x="389" y="106"/>
                    <a:pt x="389" y="85"/>
                  </a:cubicBezTo>
                  <a:cubicBezTo>
                    <a:pt x="389" y="28"/>
                    <a:pt x="389" y="28"/>
                    <a:pt x="389" y="28"/>
                  </a:cubicBezTo>
                  <a:cubicBezTo>
                    <a:pt x="389" y="14"/>
                    <a:pt x="403" y="0"/>
                    <a:pt x="417" y="0"/>
                  </a:cubicBezTo>
                  <a:cubicBezTo>
                    <a:pt x="431" y="0"/>
                    <a:pt x="446" y="14"/>
                    <a:pt x="446" y="28"/>
                  </a:cubicBezTo>
                  <a:cubicBezTo>
                    <a:pt x="446" y="85"/>
                    <a:pt x="446" y="85"/>
                    <a:pt x="446" y="85"/>
                  </a:cubicBezTo>
                  <a:cubicBezTo>
                    <a:pt x="446" y="106"/>
                    <a:pt x="431" y="113"/>
                    <a:pt x="417" y="113"/>
                  </a:cubicBezTo>
                  <a:close/>
                  <a:moveTo>
                    <a:pt x="276" y="113"/>
                  </a:moveTo>
                  <a:lnTo>
                    <a:pt x="276" y="113"/>
                  </a:lnTo>
                  <a:cubicBezTo>
                    <a:pt x="262" y="113"/>
                    <a:pt x="248" y="106"/>
                    <a:pt x="248" y="85"/>
                  </a:cubicBezTo>
                  <a:cubicBezTo>
                    <a:pt x="248" y="28"/>
                    <a:pt x="248" y="28"/>
                    <a:pt x="248" y="28"/>
                  </a:cubicBezTo>
                  <a:cubicBezTo>
                    <a:pt x="248" y="14"/>
                    <a:pt x="262" y="0"/>
                    <a:pt x="276" y="0"/>
                  </a:cubicBezTo>
                  <a:cubicBezTo>
                    <a:pt x="290" y="0"/>
                    <a:pt x="304" y="14"/>
                    <a:pt x="304" y="28"/>
                  </a:cubicBezTo>
                  <a:cubicBezTo>
                    <a:pt x="304" y="85"/>
                    <a:pt x="304" y="85"/>
                    <a:pt x="304" y="85"/>
                  </a:cubicBezTo>
                  <a:cubicBezTo>
                    <a:pt x="304" y="106"/>
                    <a:pt x="290" y="113"/>
                    <a:pt x="276" y="113"/>
                  </a:cubicBezTo>
                  <a:close/>
                  <a:moveTo>
                    <a:pt x="135" y="113"/>
                  </a:moveTo>
                  <a:lnTo>
                    <a:pt x="135" y="113"/>
                  </a:lnTo>
                  <a:cubicBezTo>
                    <a:pt x="121" y="113"/>
                    <a:pt x="106" y="106"/>
                    <a:pt x="106" y="85"/>
                  </a:cubicBezTo>
                  <a:cubicBezTo>
                    <a:pt x="106" y="28"/>
                    <a:pt x="106" y="28"/>
                    <a:pt x="106" y="28"/>
                  </a:cubicBezTo>
                  <a:cubicBezTo>
                    <a:pt x="106" y="14"/>
                    <a:pt x="121" y="0"/>
                    <a:pt x="135" y="0"/>
                  </a:cubicBezTo>
                  <a:cubicBezTo>
                    <a:pt x="149" y="0"/>
                    <a:pt x="163" y="14"/>
                    <a:pt x="163" y="28"/>
                  </a:cubicBezTo>
                  <a:cubicBezTo>
                    <a:pt x="163" y="85"/>
                    <a:pt x="163" y="85"/>
                    <a:pt x="163" y="85"/>
                  </a:cubicBezTo>
                  <a:cubicBezTo>
                    <a:pt x="163" y="106"/>
                    <a:pt x="149" y="113"/>
                    <a:pt x="135" y="11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 userDrawn="1"/>
        </p:nvGrpSpPr>
        <p:grpSpPr>
          <a:xfrm>
            <a:off x="6191205" y="1700678"/>
            <a:ext cx="575989" cy="576197"/>
            <a:chOff x="4788024" y="1275213"/>
            <a:chExt cx="432048" cy="432048"/>
          </a:xfrm>
        </p:grpSpPr>
        <p:sp>
          <p:nvSpPr>
            <p:cNvPr id="17" name="椭圆 65"/>
            <p:cNvSpPr>
              <a:spLocks noChangeArrowheads="1"/>
            </p:cNvSpPr>
            <p:nvPr/>
          </p:nvSpPr>
          <p:spPr bwMode="auto">
            <a:xfrm>
              <a:off x="4788024" y="1275213"/>
              <a:ext cx="432048" cy="432048"/>
            </a:xfrm>
            <a:prstGeom prst="ellipse">
              <a:avLst/>
            </a:prstGeom>
            <a:solidFill>
              <a:srgbClr val="F79600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" name="Freeform 110"/>
            <p:cNvSpPr>
              <a:spLocks noChangeArrowheads="1"/>
            </p:cNvSpPr>
            <p:nvPr/>
          </p:nvSpPr>
          <p:spPr bwMode="auto">
            <a:xfrm>
              <a:off x="4891102" y="1366806"/>
              <a:ext cx="250679" cy="248862"/>
            </a:xfrm>
            <a:custGeom>
              <a:avLst/>
              <a:gdLst>
                <a:gd name="T0" fmla="*/ 78678142 w 609"/>
                <a:gd name="T1" fmla="*/ 71002280 h 602"/>
                <a:gd name="T2" fmla="*/ 78678142 w 609"/>
                <a:gd name="T3" fmla="*/ 71002280 h 602"/>
                <a:gd name="T4" fmla="*/ 71302258 w 609"/>
                <a:gd name="T5" fmla="*/ 78441997 h 602"/>
                <a:gd name="T6" fmla="*/ 65867111 w 609"/>
                <a:gd name="T7" fmla="*/ 76614673 h 602"/>
                <a:gd name="T8" fmla="*/ 44774038 w 609"/>
                <a:gd name="T9" fmla="*/ 54426302 h 602"/>
                <a:gd name="T10" fmla="*/ 29245613 w 609"/>
                <a:gd name="T11" fmla="*/ 59125033 h 602"/>
                <a:gd name="T12" fmla="*/ 0 w 609"/>
                <a:gd name="T13" fmla="*/ 29497307 h 602"/>
                <a:gd name="T14" fmla="*/ 29245613 w 609"/>
                <a:gd name="T15" fmla="*/ 0 h 602"/>
                <a:gd name="T16" fmla="*/ 58491226 w 609"/>
                <a:gd name="T17" fmla="*/ 29497307 h 602"/>
                <a:gd name="T18" fmla="*/ 54867675 w 609"/>
                <a:gd name="T19" fmla="*/ 44376380 h 602"/>
                <a:gd name="T20" fmla="*/ 75960749 w 609"/>
                <a:gd name="T21" fmla="*/ 65520668 h 602"/>
                <a:gd name="T22" fmla="*/ 78678142 w 609"/>
                <a:gd name="T23" fmla="*/ 71002280 h 602"/>
                <a:gd name="T24" fmla="*/ 29245613 w 609"/>
                <a:gd name="T25" fmla="*/ 7439717 h 602"/>
                <a:gd name="T26" fmla="*/ 29245613 w 609"/>
                <a:gd name="T27" fmla="*/ 7439717 h 602"/>
                <a:gd name="T28" fmla="*/ 7246742 w 609"/>
                <a:gd name="T29" fmla="*/ 29497307 h 602"/>
                <a:gd name="T30" fmla="*/ 29245613 w 609"/>
                <a:gd name="T31" fmla="*/ 51685677 h 602"/>
                <a:gd name="T32" fmla="*/ 51244484 w 609"/>
                <a:gd name="T33" fmla="*/ 29497307 h 602"/>
                <a:gd name="T34" fmla="*/ 29245613 w 609"/>
                <a:gd name="T35" fmla="*/ 7439717 h 602"/>
                <a:gd name="T36" fmla="*/ 42056644 w 609"/>
                <a:gd name="T37" fmla="*/ 33282375 h 602"/>
                <a:gd name="T38" fmla="*/ 42056644 w 609"/>
                <a:gd name="T39" fmla="*/ 33282375 h 602"/>
                <a:gd name="T40" fmla="*/ 32868804 w 609"/>
                <a:gd name="T41" fmla="*/ 33282375 h 602"/>
                <a:gd name="T42" fmla="*/ 32868804 w 609"/>
                <a:gd name="T43" fmla="*/ 41504973 h 602"/>
                <a:gd name="T44" fmla="*/ 29245613 w 609"/>
                <a:gd name="T45" fmla="*/ 45290042 h 602"/>
                <a:gd name="T46" fmla="*/ 25622062 w 609"/>
                <a:gd name="T47" fmla="*/ 41504973 h 602"/>
                <a:gd name="T48" fmla="*/ 25622062 w 609"/>
                <a:gd name="T49" fmla="*/ 33282375 h 602"/>
                <a:gd name="T50" fmla="*/ 17340380 w 609"/>
                <a:gd name="T51" fmla="*/ 33282375 h 602"/>
                <a:gd name="T52" fmla="*/ 13716829 w 609"/>
                <a:gd name="T53" fmla="*/ 29497307 h 602"/>
                <a:gd name="T54" fmla="*/ 17340380 w 609"/>
                <a:gd name="T55" fmla="*/ 25842658 h 602"/>
                <a:gd name="T56" fmla="*/ 25622062 w 609"/>
                <a:gd name="T57" fmla="*/ 25842658 h 602"/>
                <a:gd name="T58" fmla="*/ 25622062 w 609"/>
                <a:gd name="T59" fmla="*/ 16575978 h 602"/>
                <a:gd name="T60" fmla="*/ 29245613 w 609"/>
                <a:gd name="T61" fmla="*/ 12921329 h 602"/>
                <a:gd name="T62" fmla="*/ 32868804 w 609"/>
                <a:gd name="T63" fmla="*/ 16575978 h 602"/>
                <a:gd name="T64" fmla="*/ 32868804 w 609"/>
                <a:gd name="T65" fmla="*/ 25842658 h 602"/>
                <a:gd name="T66" fmla="*/ 42056644 w 609"/>
                <a:gd name="T67" fmla="*/ 25842658 h 602"/>
                <a:gd name="T68" fmla="*/ 45679835 w 609"/>
                <a:gd name="T69" fmla="*/ 29497307 h 602"/>
                <a:gd name="T70" fmla="*/ 42056644 w 609"/>
                <a:gd name="T71" fmla="*/ 33282375 h 60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609" h="602">
                  <a:moveTo>
                    <a:pt x="608" y="544"/>
                  </a:moveTo>
                  <a:lnTo>
                    <a:pt x="608" y="544"/>
                  </a:lnTo>
                  <a:cubicBezTo>
                    <a:pt x="608" y="573"/>
                    <a:pt x="579" y="601"/>
                    <a:pt x="551" y="601"/>
                  </a:cubicBezTo>
                  <a:cubicBezTo>
                    <a:pt x="530" y="601"/>
                    <a:pt x="516" y="594"/>
                    <a:pt x="509" y="587"/>
                  </a:cubicBezTo>
                  <a:cubicBezTo>
                    <a:pt x="346" y="417"/>
                    <a:pt x="346" y="417"/>
                    <a:pt x="346" y="417"/>
                  </a:cubicBezTo>
                  <a:cubicBezTo>
                    <a:pt x="311" y="438"/>
                    <a:pt x="269" y="453"/>
                    <a:pt x="226" y="453"/>
                  </a:cubicBezTo>
                  <a:cubicBezTo>
                    <a:pt x="106" y="453"/>
                    <a:pt x="0" y="347"/>
                    <a:pt x="0" y="226"/>
                  </a:cubicBezTo>
                  <a:cubicBezTo>
                    <a:pt x="0" y="99"/>
                    <a:pt x="106" y="0"/>
                    <a:pt x="226" y="0"/>
                  </a:cubicBezTo>
                  <a:cubicBezTo>
                    <a:pt x="353" y="0"/>
                    <a:pt x="452" y="99"/>
                    <a:pt x="452" y="226"/>
                  </a:cubicBezTo>
                  <a:cubicBezTo>
                    <a:pt x="452" y="269"/>
                    <a:pt x="445" y="304"/>
                    <a:pt x="424" y="340"/>
                  </a:cubicBezTo>
                  <a:cubicBezTo>
                    <a:pt x="587" y="502"/>
                    <a:pt x="587" y="502"/>
                    <a:pt x="587" y="502"/>
                  </a:cubicBezTo>
                  <a:cubicBezTo>
                    <a:pt x="601" y="516"/>
                    <a:pt x="608" y="530"/>
                    <a:pt x="608" y="544"/>
                  </a:cubicBezTo>
                  <a:close/>
                  <a:moveTo>
                    <a:pt x="226" y="57"/>
                  </a:moveTo>
                  <a:lnTo>
                    <a:pt x="226" y="57"/>
                  </a:lnTo>
                  <a:cubicBezTo>
                    <a:pt x="134" y="57"/>
                    <a:pt x="56" y="127"/>
                    <a:pt x="56" y="226"/>
                  </a:cubicBezTo>
                  <a:cubicBezTo>
                    <a:pt x="56" y="318"/>
                    <a:pt x="134" y="396"/>
                    <a:pt x="226" y="396"/>
                  </a:cubicBezTo>
                  <a:cubicBezTo>
                    <a:pt x="325" y="396"/>
                    <a:pt x="396" y="318"/>
                    <a:pt x="396" y="226"/>
                  </a:cubicBezTo>
                  <a:cubicBezTo>
                    <a:pt x="396" y="127"/>
                    <a:pt x="325" y="57"/>
                    <a:pt x="226" y="57"/>
                  </a:cubicBezTo>
                  <a:close/>
                  <a:moveTo>
                    <a:pt x="325" y="255"/>
                  </a:moveTo>
                  <a:lnTo>
                    <a:pt x="325" y="255"/>
                  </a:lnTo>
                  <a:cubicBezTo>
                    <a:pt x="254" y="255"/>
                    <a:pt x="254" y="255"/>
                    <a:pt x="254" y="255"/>
                  </a:cubicBezTo>
                  <a:cubicBezTo>
                    <a:pt x="254" y="318"/>
                    <a:pt x="254" y="318"/>
                    <a:pt x="254" y="318"/>
                  </a:cubicBezTo>
                  <a:cubicBezTo>
                    <a:pt x="254" y="333"/>
                    <a:pt x="247" y="347"/>
                    <a:pt x="226" y="347"/>
                  </a:cubicBezTo>
                  <a:cubicBezTo>
                    <a:pt x="212" y="347"/>
                    <a:pt x="198" y="333"/>
                    <a:pt x="198" y="318"/>
                  </a:cubicBezTo>
                  <a:cubicBezTo>
                    <a:pt x="198" y="255"/>
                    <a:pt x="198" y="255"/>
                    <a:pt x="198" y="255"/>
                  </a:cubicBezTo>
                  <a:cubicBezTo>
                    <a:pt x="134" y="255"/>
                    <a:pt x="134" y="255"/>
                    <a:pt x="134" y="255"/>
                  </a:cubicBezTo>
                  <a:cubicBezTo>
                    <a:pt x="120" y="255"/>
                    <a:pt x="106" y="241"/>
                    <a:pt x="106" y="226"/>
                  </a:cubicBezTo>
                  <a:cubicBezTo>
                    <a:pt x="106" y="205"/>
                    <a:pt x="120" y="198"/>
                    <a:pt x="134" y="198"/>
                  </a:cubicBezTo>
                  <a:cubicBezTo>
                    <a:pt x="198" y="198"/>
                    <a:pt x="198" y="198"/>
                    <a:pt x="198" y="198"/>
                  </a:cubicBezTo>
                  <a:cubicBezTo>
                    <a:pt x="198" y="127"/>
                    <a:pt x="198" y="127"/>
                    <a:pt x="198" y="127"/>
                  </a:cubicBezTo>
                  <a:cubicBezTo>
                    <a:pt x="198" y="113"/>
                    <a:pt x="212" y="99"/>
                    <a:pt x="226" y="99"/>
                  </a:cubicBezTo>
                  <a:cubicBezTo>
                    <a:pt x="247" y="99"/>
                    <a:pt x="254" y="113"/>
                    <a:pt x="254" y="127"/>
                  </a:cubicBezTo>
                  <a:cubicBezTo>
                    <a:pt x="254" y="198"/>
                    <a:pt x="254" y="198"/>
                    <a:pt x="254" y="198"/>
                  </a:cubicBezTo>
                  <a:cubicBezTo>
                    <a:pt x="325" y="198"/>
                    <a:pt x="325" y="198"/>
                    <a:pt x="325" y="198"/>
                  </a:cubicBezTo>
                  <a:cubicBezTo>
                    <a:pt x="339" y="198"/>
                    <a:pt x="353" y="205"/>
                    <a:pt x="353" y="226"/>
                  </a:cubicBezTo>
                  <a:cubicBezTo>
                    <a:pt x="353" y="241"/>
                    <a:pt x="339" y="255"/>
                    <a:pt x="325" y="25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9" name="组合 8"/>
          <p:cNvGrpSpPr/>
          <p:nvPr userDrawn="1"/>
        </p:nvGrpSpPr>
        <p:grpSpPr>
          <a:xfrm>
            <a:off x="7055189" y="1700153"/>
            <a:ext cx="577036" cy="577246"/>
            <a:chOff x="5436096" y="1274820"/>
            <a:chExt cx="432833" cy="432834"/>
          </a:xfrm>
        </p:grpSpPr>
        <p:sp>
          <p:nvSpPr>
            <p:cNvPr id="25" name="椭圆 16"/>
            <p:cNvSpPr>
              <a:spLocks noChangeArrowheads="1"/>
            </p:cNvSpPr>
            <p:nvPr/>
          </p:nvSpPr>
          <p:spPr bwMode="auto">
            <a:xfrm>
              <a:off x="5436096" y="1274820"/>
              <a:ext cx="432833" cy="43283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" name="Freeform 16"/>
            <p:cNvSpPr>
              <a:spLocks noChangeArrowheads="1"/>
            </p:cNvSpPr>
            <p:nvPr/>
          </p:nvSpPr>
          <p:spPr bwMode="auto">
            <a:xfrm>
              <a:off x="5554420" y="1377705"/>
              <a:ext cx="196183" cy="227065"/>
            </a:xfrm>
            <a:custGeom>
              <a:avLst/>
              <a:gdLst>
                <a:gd name="T0" fmla="*/ 58106390 w 475"/>
                <a:gd name="T1" fmla="*/ 71207247 h 552"/>
                <a:gd name="T2" fmla="*/ 58106390 w 475"/>
                <a:gd name="T3" fmla="*/ 71207247 h 552"/>
                <a:gd name="T4" fmla="*/ 54327993 w 475"/>
                <a:gd name="T5" fmla="*/ 71207247 h 552"/>
                <a:gd name="T6" fmla="*/ 54327993 w 475"/>
                <a:gd name="T7" fmla="*/ 0 h 552"/>
                <a:gd name="T8" fmla="*/ 58106390 w 475"/>
                <a:gd name="T9" fmla="*/ 0 h 552"/>
                <a:gd name="T10" fmla="*/ 61754124 w 475"/>
                <a:gd name="T11" fmla="*/ 3618618 h 552"/>
                <a:gd name="T12" fmla="*/ 61754124 w 475"/>
                <a:gd name="T13" fmla="*/ 67588630 h 552"/>
                <a:gd name="T14" fmla="*/ 58106390 w 475"/>
                <a:gd name="T15" fmla="*/ 71207247 h 552"/>
                <a:gd name="T16" fmla="*/ 7426131 w 475"/>
                <a:gd name="T17" fmla="*/ 67588630 h 552"/>
                <a:gd name="T18" fmla="*/ 7426131 w 475"/>
                <a:gd name="T19" fmla="*/ 67588630 h 552"/>
                <a:gd name="T20" fmla="*/ 7426131 w 475"/>
                <a:gd name="T21" fmla="*/ 63970012 h 552"/>
                <a:gd name="T22" fmla="*/ 13809846 w 475"/>
                <a:gd name="T23" fmla="*/ 63970012 h 552"/>
                <a:gd name="T24" fmla="*/ 21235977 w 475"/>
                <a:gd name="T25" fmla="*/ 56603721 h 552"/>
                <a:gd name="T26" fmla="*/ 13809846 w 475"/>
                <a:gd name="T27" fmla="*/ 49237429 h 552"/>
                <a:gd name="T28" fmla="*/ 7426131 w 475"/>
                <a:gd name="T29" fmla="*/ 49237429 h 552"/>
                <a:gd name="T30" fmla="*/ 7426131 w 475"/>
                <a:gd name="T31" fmla="*/ 42905028 h 552"/>
                <a:gd name="T32" fmla="*/ 13809846 w 475"/>
                <a:gd name="T33" fmla="*/ 42905028 h 552"/>
                <a:gd name="T34" fmla="*/ 21235977 w 475"/>
                <a:gd name="T35" fmla="*/ 35539095 h 552"/>
                <a:gd name="T36" fmla="*/ 13809846 w 475"/>
                <a:gd name="T37" fmla="*/ 28301860 h 552"/>
                <a:gd name="T38" fmla="*/ 7426131 w 475"/>
                <a:gd name="T39" fmla="*/ 28301860 h 552"/>
                <a:gd name="T40" fmla="*/ 7426131 w 475"/>
                <a:gd name="T41" fmla="*/ 21840403 h 552"/>
                <a:gd name="T42" fmla="*/ 13809846 w 475"/>
                <a:gd name="T43" fmla="*/ 21840403 h 552"/>
                <a:gd name="T44" fmla="*/ 21235977 w 475"/>
                <a:gd name="T45" fmla="*/ 14603167 h 552"/>
                <a:gd name="T46" fmla="*/ 13809846 w 475"/>
                <a:gd name="T47" fmla="*/ 7236876 h 552"/>
                <a:gd name="T48" fmla="*/ 7426131 w 475"/>
                <a:gd name="T49" fmla="*/ 7236876 h 552"/>
                <a:gd name="T50" fmla="*/ 7426131 w 475"/>
                <a:gd name="T51" fmla="*/ 3618618 h 552"/>
                <a:gd name="T52" fmla="*/ 11074226 w 475"/>
                <a:gd name="T53" fmla="*/ 0 h 552"/>
                <a:gd name="T54" fmla="*/ 50680259 w 475"/>
                <a:gd name="T55" fmla="*/ 0 h 552"/>
                <a:gd name="T56" fmla="*/ 50680259 w 475"/>
                <a:gd name="T57" fmla="*/ 71207247 h 552"/>
                <a:gd name="T58" fmla="*/ 11074226 w 475"/>
                <a:gd name="T59" fmla="*/ 71207247 h 552"/>
                <a:gd name="T60" fmla="*/ 7426131 w 475"/>
                <a:gd name="T61" fmla="*/ 67588630 h 552"/>
                <a:gd name="T62" fmla="*/ 17588243 w 475"/>
                <a:gd name="T63" fmla="*/ 14603167 h 552"/>
                <a:gd name="T64" fmla="*/ 17588243 w 475"/>
                <a:gd name="T65" fmla="*/ 14603167 h 552"/>
                <a:gd name="T66" fmla="*/ 13809846 w 475"/>
                <a:gd name="T67" fmla="*/ 18221785 h 552"/>
                <a:gd name="T68" fmla="*/ 3778036 w 475"/>
                <a:gd name="T69" fmla="*/ 18221785 h 552"/>
                <a:gd name="T70" fmla="*/ 0 w 475"/>
                <a:gd name="T71" fmla="*/ 14603167 h 552"/>
                <a:gd name="T72" fmla="*/ 3778036 w 475"/>
                <a:gd name="T73" fmla="*/ 10984909 h 552"/>
                <a:gd name="T74" fmla="*/ 13809846 w 475"/>
                <a:gd name="T75" fmla="*/ 10984909 h 552"/>
                <a:gd name="T76" fmla="*/ 17588243 w 475"/>
                <a:gd name="T77" fmla="*/ 14603167 h 552"/>
                <a:gd name="T78" fmla="*/ 3778036 w 475"/>
                <a:gd name="T79" fmla="*/ 31920478 h 552"/>
                <a:gd name="T80" fmla="*/ 3778036 w 475"/>
                <a:gd name="T81" fmla="*/ 31920478 h 552"/>
                <a:gd name="T82" fmla="*/ 13809846 w 475"/>
                <a:gd name="T83" fmla="*/ 31920478 h 552"/>
                <a:gd name="T84" fmla="*/ 17588243 w 475"/>
                <a:gd name="T85" fmla="*/ 35539095 h 552"/>
                <a:gd name="T86" fmla="*/ 13809846 w 475"/>
                <a:gd name="T87" fmla="*/ 39286770 h 552"/>
                <a:gd name="T88" fmla="*/ 3778036 w 475"/>
                <a:gd name="T89" fmla="*/ 39286770 h 552"/>
                <a:gd name="T90" fmla="*/ 0 w 475"/>
                <a:gd name="T91" fmla="*/ 35539095 h 552"/>
                <a:gd name="T92" fmla="*/ 3778036 w 475"/>
                <a:gd name="T93" fmla="*/ 31920478 h 552"/>
                <a:gd name="T94" fmla="*/ 3778036 w 475"/>
                <a:gd name="T95" fmla="*/ 52985462 h 552"/>
                <a:gd name="T96" fmla="*/ 3778036 w 475"/>
                <a:gd name="T97" fmla="*/ 52985462 h 552"/>
                <a:gd name="T98" fmla="*/ 13809846 w 475"/>
                <a:gd name="T99" fmla="*/ 52985462 h 552"/>
                <a:gd name="T100" fmla="*/ 17588243 w 475"/>
                <a:gd name="T101" fmla="*/ 56603721 h 552"/>
                <a:gd name="T102" fmla="*/ 13809846 w 475"/>
                <a:gd name="T103" fmla="*/ 60222338 h 552"/>
                <a:gd name="T104" fmla="*/ 3778036 w 475"/>
                <a:gd name="T105" fmla="*/ 60222338 h 552"/>
                <a:gd name="T106" fmla="*/ 0 w 475"/>
                <a:gd name="T107" fmla="*/ 56603721 h 552"/>
                <a:gd name="T108" fmla="*/ 3778036 w 475"/>
                <a:gd name="T109" fmla="*/ 52985462 h 55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475" h="552">
                  <a:moveTo>
                    <a:pt x="446" y="551"/>
                  </a:moveTo>
                  <a:lnTo>
                    <a:pt x="446" y="551"/>
                  </a:lnTo>
                  <a:cubicBezTo>
                    <a:pt x="417" y="551"/>
                    <a:pt x="417" y="551"/>
                    <a:pt x="417" y="551"/>
                  </a:cubicBezTo>
                  <a:cubicBezTo>
                    <a:pt x="417" y="0"/>
                    <a:pt x="417" y="0"/>
                    <a:pt x="417" y="0"/>
                  </a:cubicBezTo>
                  <a:cubicBezTo>
                    <a:pt x="446" y="0"/>
                    <a:pt x="446" y="0"/>
                    <a:pt x="446" y="0"/>
                  </a:cubicBezTo>
                  <a:cubicBezTo>
                    <a:pt x="460" y="0"/>
                    <a:pt x="474" y="14"/>
                    <a:pt x="474" y="28"/>
                  </a:cubicBezTo>
                  <a:cubicBezTo>
                    <a:pt x="474" y="523"/>
                    <a:pt x="474" y="523"/>
                    <a:pt x="474" y="523"/>
                  </a:cubicBezTo>
                  <a:cubicBezTo>
                    <a:pt x="474" y="537"/>
                    <a:pt x="460" y="551"/>
                    <a:pt x="446" y="551"/>
                  </a:cubicBezTo>
                  <a:close/>
                  <a:moveTo>
                    <a:pt x="57" y="523"/>
                  </a:moveTo>
                  <a:lnTo>
                    <a:pt x="57" y="523"/>
                  </a:lnTo>
                  <a:cubicBezTo>
                    <a:pt x="57" y="495"/>
                    <a:pt x="57" y="495"/>
                    <a:pt x="57" y="495"/>
                  </a:cubicBezTo>
                  <a:cubicBezTo>
                    <a:pt x="106" y="495"/>
                    <a:pt x="106" y="495"/>
                    <a:pt x="106" y="495"/>
                  </a:cubicBezTo>
                  <a:cubicBezTo>
                    <a:pt x="135" y="495"/>
                    <a:pt x="163" y="466"/>
                    <a:pt x="163" y="438"/>
                  </a:cubicBezTo>
                  <a:cubicBezTo>
                    <a:pt x="163" y="403"/>
                    <a:pt x="135" y="381"/>
                    <a:pt x="106" y="381"/>
                  </a:cubicBezTo>
                  <a:cubicBezTo>
                    <a:pt x="57" y="381"/>
                    <a:pt x="57" y="381"/>
                    <a:pt x="57" y="381"/>
                  </a:cubicBezTo>
                  <a:cubicBezTo>
                    <a:pt x="57" y="332"/>
                    <a:pt x="57" y="332"/>
                    <a:pt x="57" y="332"/>
                  </a:cubicBezTo>
                  <a:cubicBezTo>
                    <a:pt x="106" y="332"/>
                    <a:pt x="106" y="332"/>
                    <a:pt x="106" y="332"/>
                  </a:cubicBezTo>
                  <a:cubicBezTo>
                    <a:pt x="135" y="332"/>
                    <a:pt x="163" y="304"/>
                    <a:pt x="163" y="275"/>
                  </a:cubicBezTo>
                  <a:cubicBezTo>
                    <a:pt x="163" y="247"/>
                    <a:pt x="135" y="219"/>
                    <a:pt x="106" y="219"/>
                  </a:cubicBezTo>
                  <a:cubicBezTo>
                    <a:pt x="57" y="219"/>
                    <a:pt x="57" y="219"/>
                    <a:pt x="57" y="219"/>
                  </a:cubicBezTo>
                  <a:cubicBezTo>
                    <a:pt x="57" y="169"/>
                    <a:pt x="57" y="169"/>
                    <a:pt x="57" y="169"/>
                  </a:cubicBezTo>
                  <a:cubicBezTo>
                    <a:pt x="106" y="169"/>
                    <a:pt x="106" y="169"/>
                    <a:pt x="106" y="169"/>
                  </a:cubicBezTo>
                  <a:cubicBezTo>
                    <a:pt x="135" y="169"/>
                    <a:pt x="163" y="148"/>
                    <a:pt x="163" y="113"/>
                  </a:cubicBezTo>
                  <a:cubicBezTo>
                    <a:pt x="163" y="85"/>
                    <a:pt x="135" y="56"/>
                    <a:pt x="106" y="56"/>
                  </a:cubicBezTo>
                  <a:cubicBezTo>
                    <a:pt x="57" y="56"/>
                    <a:pt x="57" y="56"/>
                    <a:pt x="57" y="56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7" y="14"/>
                    <a:pt x="71" y="0"/>
                    <a:pt x="85" y="0"/>
                  </a:cubicBezTo>
                  <a:cubicBezTo>
                    <a:pt x="389" y="0"/>
                    <a:pt x="389" y="0"/>
                    <a:pt x="389" y="0"/>
                  </a:cubicBezTo>
                  <a:cubicBezTo>
                    <a:pt x="389" y="551"/>
                    <a:pt x="389" y="551"/>
                    <a:pt x="389" y="551"/>
                  </a:cubicBezTo>
                  <a:cubicBezTo>
                    <a:pt x="85" y="551"/>
                    <a:pt x="85" y="551"/>
                    <a:pt x="85" y="551"/>
                  </a:cubicBezTo>
                  <a:cubicBezTo>
                    <a:pt x="71" y="551"/>
                    <a:pt x="57" y="537"/>
                    <a:pt x="57" y="523"/>
                  </a:cubicBezTo>
                  <a:close/>
                  <a:moveTo>
                    <a:pt x="135" y="113"/>
                  </a:moveTo>
                  <a:lnTo>
                    <a:pt x="135" y="113"/>
                  </a:lnTo>
                  <a:cubicBezTo>
                    <a:pt x="135" y="134"/>
                    <a:pt x="120" y="141"/>
                    <a:pt x="106" y="141"/>
                  </a:cubicBezTo>
                  <a:cubicBezTo>
                    <a:pt x="29" y="141"/>
                    <a:pt x="29" y="141"/>
                    <a:pt x="29" y="141"/>
                  </a:cubicBezTo>
                  <a:cubicBezTo>
                    <a:pt x="15" y="141"/>
                    <a:pt x="0" y="134"/>
                    <a:pt x="0" y="113"/>
                  </a:cubicBezTo>
                  <a:cubicBezTo>
                    <a:pt x="0" y="99"/>
                    <a:pt x="15" y="85"/>
                    <a:pt x="29" y="85"/>
                  </a:cubicBezTo>
                  <a:cubicBezTo>
                    <a:pt x="106" y="85"/>
                    <a:pt x="106" y="85"/>
                    <a:pt x="106" y="85"/>
                  </a:cubicBezTo>
                  <a:cubicBezTo>
                    <a:pt x="120" y="85"/>
                    <a:pt x="135" y="99"/>
                    <a:pt x="135" y="113"/>
                  </a:cubicBezTo>
                  <a:close/>
                  <a:moveTo>
                    <a:pt x="29" y="247"/>
                  </a:moveTo>
                  <a:lnTo>
                    <a:pt x="29" y="247"/>
                  </a:lnTo>
                  <a:cubicBezTo>
                    <a:pt x="106" y="247"/>
                    <a:pt x="106" y="247"/>
                    <a:pt x="106" y="247"/>
                  </a:cubicBezTo>
                  <a:cubicBezTo>
                    <a:pt x="120" y="247"/>
                    <a:pt x="135" y="261"/>
                    <a:pt x="135" y="275"/>
                  </a:cubicBezTo>
                  <a:cubicBezTo>
                    <a:pt x="135" y="290"/>
                    <a:pt x="120" y="304"/>
                    <a:pt x="106" y="304"/>
                  </a:cubicBezTo>
                  <a:cubicBezTo>
                    <a:pt x="29" y="304"/>
                    <a:pt x="29" y="304"/>
                    <a:pt x="29" y="304"/>
                  </a:cubicBezTo>
                  <a:cubicBezTo>
                    <a:pt x="15" y="304"/>
                    <a:pt x="0" y="290"/>
                    <a:pt x="0" y="275"/>
                  </a:cubicBezTo>
                  <a:cubicBezTo>
                    <a:pt x="0" y="261"/>
                    <a:pt x="15" y="247"/>
                    <a:pt x="29" y="247"/>
                  </a:cubicBezTo>
                  <a:close/>
                  <a:moveTo>
                    <a:pt x="29" y="410"/>
                  </a:moveTo>
                  <a:lnTo>
                    <a:pt x="29" y="410"/>
                  </a:lnTo>
                  <a:cubicBezTo>
                    <a:pt x="106" y="410"/>
                    <a:pt x="106" y="410"/>
                    <a:pt x="106" y="410"/>
                  </a:cubicBezTo>
                  <a:cubicBezTo>
                    <a:pt x="120" y="410"/>
                    <a:pt x="135" y="417"/>
                    <a:pt x="135" y="438"/>
                  </a:cubicBezTo>
                  <a:cubicBezTo>
                    <a:pt x="135" y="452"/>
                    <a:pt x="120" y="466"/>
                    <a:pt x="106" y="466"/>
                  </a:cubicBezTo>
                  <a:cubicBezTo>
                    <a:pt x="29" y="466"/>
                    <a:pt x="29" y="466"/>
                    <a:pt x="29" y="466"/>
                  </a:cubicBezTo>
                  <a:cubicBezTo>
                    <a:pt x="15" y="466"/>
                    <a:pt x="0" y="452"/>
                    <a:pt x="0" y="438"/>
                  </a:cubicBezTo>
                  <a:cubicBezTo>
                    <a:pt x="0" y="417"/>
                    <a:pt x="15" y="410"/>
                    <a:pt x="29" y="4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0" name="组合 9"/>
          <p:cNvGrpSpPr/>
          <p:nvPr userDrawn="1"/>
        </p:nvGrpSpPr>
        <p:grpSpPr>
          <a:xfrm>
            <a:off x="4463238" y="1700153"/>
            <a:ext cx="577036" cy="577246"/>
            <a:chOff x="3491880" y="1274820"/>
            <a:chExt cx="432833" cy="432834"/>
          </a:xfrm>
        </p:grpSpPr>
        <p:sp>
          <p:nvSpPr>
            <p:cNvPr id="11" name="椭圆 16"/>
            <p:cNvSpPr>
              <a:spLocks noChangeArrowheads="1"/>
            </p:cNvSpPr>
            <p:nvPr/>
          </p:nvSpPr>
          <p:spPr bwMode="auto">
            <a:xfrm>
              <a:off x="3491880" y="1274820"/>
              <a:ext cx="432833" cy="432834"/>
            </a:xfrm>
            <a:prstGeom prst="ellipse">
              <a:avLst/>
            </a:prstGeom>
            <a:solidFill>
              <a:srgbClr val="136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" name="Freeform 75"/>
            <p:cNvSpPr>
              <a:spLocks noChangeArrowheads="1"/>
            </p:cNvSpPr>
            <p:nvPr/>
          </p:nvSpPr>
          <p:spPr bwMode="auto">
            <a:xfrm>
              <a:off x="3583864" y="1385879"/>
              <a:ext cx="248863" cy="210716"/>
            </a:xfrm>
            <a:custGeom>
              <a:avLst/>
              <a:gdLst>
                <a:gd name="T0" fmla="*/ 74657633 w 602"/>
                <a:gd name="T1" fmla="*/ 66362244 h 510"/>
                <a:gd name="T2" fmla="*/ 74657633 w 602"/>
                <a:gd name="T3" fmla="*/ 66362244 h 510"/>
                <a:gd name="T4" fmla="*/ 3654665 w 602"/>
                <a:gd name="T5" fmla="*/ 66362244 h 510"/>
                <a:gd name="T6" fmla="*/ 0 w 602"/>
                <a:gd name="T7" fmla="*/ 62711741 h 510"/>
                <a:gd name="T8" fmla="*/ 0 w 602"/>
                <a:gd name="T9" fmla="*/ 3650503 h 510"/>
                <a:gd name="T10" fmla="*/ 3654665 w 602"/>
                <a:gd name="T11" fmla="*/ 0 h 510"/>
                <a:gd name="T12" fmla="*/ 7308970 w 602"/>
                <a:gd name="T13" fmla="*/ 3650503 h 510"/>
                <a:gd name="T14" fmla="*/ 7308970 w 602"/>
                <a:gd name="T15" fmla="*/ 50717076 h 510"/>
                <a:gd name="T16" fmla="*/ 7308970 w 602"/>
                <a:gd name="T17" fmla="*/ 50717076 h 510"/>
                <a:gd name="T18" fmla="*/ 7308970 w 602"/>
                <a:gd name="T19" fmla="*/ 58930528 h 510"/>
                <a:gd name="T20" fmla="*/ 74657633 w 602"/>
                <a:gd name="T21" fmla="*/ 58930528 h 510"/>
                <a:gd name="T22" fmla="*/ 78442719 w 602"/>
                <a:gd name="T23" fmla="*/ 62711741 h 510"/>
                <a:gd name="T24" fmla="*/ 74657633 w 602"/>
                <a:gd name="T25" fmla="*/ 66362244 h 510"/>
                <a:gd name="T26" fmla="*/ 66434636 w 602"/>
                <a:gd name="T27" fmla="*/ 55280025 h 510"/>
                <a:gd name="T28" fmla="*/ 66434636 w 602"/>
                <a:gd name="T29" fmla="*/ 55280025 h 510"/>
                <a:gd name="T30" fmla="*/ 58995246 w 602"/>
                <a:gd name="T31" fmla="*/ 55280025 h 510"/>
                <a:gd name="T32" fmla="*/ 55340580 w 602"/>
                <a:gd name="T33" fmla="*/ 51629522 h 510"/>
                <a:gd name="T34" fmla="*/ 55340580 w 602"/>
                <a:gd name="T35" fmla="*/ 25814941 h 510"/>
                <a:gd name="T36" fmla="*/ 58995246 w 602"/>
                <a:gd name="T37" fmla="*/ 22164077 h 510"/>
                <a:gd name="T38" fmla="*/ 66434636 w 602"/>
                <a:gd name="T39" fmla="*/ 22164077 h 510"/>
                <a:gd name="T40" fmla="*/ 70089301 w 602"/>
                <a:gd name="T41" fmla="*/ 25814941 h 510"/>
                <a:gd name="T42" fmla="*/ 70089301 w 602"/>
                <a:gd name="T43" fmla="*/ 51629522 h 510"/>
                <a:gd name="T44" fmla="*/ 66434636 w 602"/>
                <a:gd name="T45" fmla="*/ 55280025 h 510"/>
                <a:gd name="T46" fmla="*/ 45159830 w 602"/>
                <a:gd name="T47" fmla="*/ 55280025 h 510"/>
                <a:gd name="T48" fmla="*/ 45159830 w 602"/>
                <a:gd name="T49" fmla="*/ 55280025 h 510"/>
                <a:gd name="T50" fmla="*/ 37850860 w 602"/>
                <a:gd name="T51" fmla="*/ 55280025 h 510"/>
                <a:gd name="T52" fmla="*/ 34065774 w 602"/>
                <a:gd name="T53" fmla="*/ 51629522 h 510"/>
                <a:gd name="T54" fmla="*/ 34065774 w 602"/>
                <a:gd name="T55" fmla="*/ 11082219 h 510"/>
                <a:gd name="T56" fmla="*/ 37850860 w 602"/>
                <a:gd name="T57" fmla="*/ 7431355 h 510"/>
                <a:gd name="T58" fmla="*/ 45159830 w 602"/>
                <a:gd name="T59" fmla="*/ 7431355 h 510"/>
                <a:gd name="T60" fmla="*/ 48814495 w 602"/>
                <a:gd name="T61" fmla="*/ 11082219 h 510"/>
                <a:gd name="T62" fmla="*/ 48814495 w 602"/>
                <a:gd name="T63" fmla="*/ 51629522 h 510"/>
                <a:gd name="T64" fmla="*/ 45159830 w 602"/>
                <a:gd name="T65" fmla="*/ 55280025 h 510"/>
                <a:gd name="T66" fmla="*/ 24929472 w 602"/>
                <a:gd name="T67" fmla="*/ 55280025 h 510"/>
                <a:gd name="T68" fmla="*/ 24929472 w 602"/>
                <a:gd name="T69" fmla="*/ 55280025 h 510"/>
                <a:gd name="T70" fmla="*/ 17489720 w 602"/>
                <a:gd name="T71" fmla="*/ 55280025 h 510"/>
                <a:gd name="T72" fmla="*/ 13835055 w 602"/>
                <a:gd name="T73" fmla="*/ 51629522 h 510"/>
                <a:gd name="T74" fmla="*/ 13835055 w 602"/>
                <a:gd name="T75" fmla="*/ 44198166 h 510"/>
                <a:gd name="T76" fmla="*/ 17489720 w 602"/>
                <a:gd name="T77" fmla="*/ 40547302 h 510"/>
                <a:gd name="T78" fmla="*/ 24929472 w 602"/>
                <a:gd name="T79" fmla="*/ 40547302 h 510"/>
                <a:gd name="T80" fmla="*/ 28583776 w 602"/>
                <a:gd name="T81" fmla="*/ 44198166 h 510"/>
                <a:gd name="T82" fmla="*/ 28583776 w 602"/>
                <a:gd name="T83" fmla="*/ 51629522 h 510"/>
                <a:gd name="T84" fmla="*/ 24929472 w 602"/>
                <a:gd name="T85" fmla="*/ 55280025 h 51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02" h="510">
                  <a:moveTo>
                    <a:pt x="572" y="509"/>
                  </a:moveTo>
                  <a:lnTo>
                    <a:pt x="572" y="509"/>
                  </a:lnTo>
                  <a:cubicBezTo>
                    <a:pt x="28" y="509"/>
                    <a:pt x="28" y="509"/>
                    <a:pt x="28" y="509"/>
                  </a:cubicBezTo>
                  <a:cubicBezTo>
                    <a:pt x="14" y="509"/>
                    <a:pt x="0" y="502"/>
                    <a:pt x="0" y="481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4"/>
                    <a:pt x="14" y="0"/>
                    <a:pt x="28" y="0"/>
                  </a:cubicBezTo>
                  <a:cubicBezTo>
                    <a:pt x="42" y="0"/>
                    <a:pt x="56" y="14"/>
                    <a:pt x="56" y="28"/>
                  </a:cubicBezTo>
                  <a:cubicBezTo>
                    <a:pt x="56" y="389"/>
                    <a:pt x="56" y="389"/>
                    <a:pt x="56" y="389"/>
                  </a:cubicBezTo>
                  <a:cubicBezTo>
                    <a:pt x="56" y="452"/>
                    <a:pt x="56" y="452"/>
                    <a:pt x="56" y="452"/>
                  </a:cubicBezTo>
                  <a:cubicBezTo>
                    <a:pt x="572" y="452"/>
                    <a:pt x="572" y="452"/>
                    <a:pt x="572" y="452"/>
                  </a:cubicBezTo>
                  <a:cubicBezTo>
                    <a:pt x="594" y="452"/>
                    <a:pt x="601" y="467"/>
                    <a:pt x="601" y="481"/>
                  </a:cubicBezTo>
                  <a:cubicBezTo>
                    <a:pt x="601" y="502"/>
                    <a:pt x="594" y="509"/>
                    <a:pt x="572" y="509"/>
                  </a:cubicBezTo>
                  <a:close/>
                  <a:moveTo>
                    <a:pt x="509" y="424"/>
                  </a:moveTo>
                  <a:lnTo>
                    <a:pt x="509" y="424"/>
                  </a:lnTo>
                  <a:cubicBezTo>
                    <a:pt x="452" y="424"/>
                    <a:pt x="452" y="424"/>
                    <a:pt x="452" y="424"/>
                  </a:cubicBezTo>
                  <a:cubicBezTo>
                    <a:pt x="438" y="424"/>
                    <a:pt x="424" y="417"/>
                    <a:pt x="424" y="396"/>
                  </a:cubicBezTo>
                  <a:cubicBezTo>
                    <a:pt x="424" y="198"/>
                    <a:pt x="424" y="198"/>
                    <a:pt x="424" y="198"/>
                  </a:cubicBezTo>
                  <a:cubicBezTo>
                    <a:pt x="424" y="184"/>
                    <a:pt x="438" y="170"/>
                    <a:pt x="452" y="170"/>
                  </a:cubicBezTo>
                  <a:cubicBezTo>
                    <a:pt x="509" y="170"/>
                    <a:pt x="509" y="170"/>
                    <a:pt x="509" y="170"/>
                  </a:cubicBezTo>
                  <a:cubicBezTo>
                    <a:pt x="523" y="170"/>
                    <a:pt x="537" y="184"/>
                    <a:pt x="537" y="198"/>
                  </a:cubicBezTo>
                  <a:cubicBezTo>
                    <a:pt x="537" y="396"/>
                    <a:pt x="537" y="396"/>
                    <a:pt x="537" y="396"/>
                  </a:cubicBezTo>
                  <a:cubicBezTo>
                    <a:pt x="537" y="417"/>
                    <a:pt x="523" y="424"/>
                    <a:pt x="509" y="424"/>
                  </a:cubicBezTo>
                  <a:close/>
                  <a:moveTo>
                    <a:pt x="346" y="424"/>
                  </a:moveTo>
                  <a:lnTo>
                    <a:pt x="346" y="424"/>
                  </a:lnTo>
                  <a:cubicBezTo>
                    <a:pt x="290" y="424"/>
                    <a:pt x="290" y="424"/>
                    <a:pt x="290" y="424"/>
                  </a:cubicBezTo>
                  <a:cubicBezTo>
                    <a:pt x="276" y="424"/>
                    <a:pt x="261" y="417"/>
                    <a:pt x="261" y="396"/>
                  </a:cubicBezTo>
                  <a:cubicBezTo>
                    <a:pt x="261" y="85"/>
                    <a:pt x="261" y="85"/>
                    <a:pt x="261" y="85"/>
                  </a:cubicBezTo>
                  <a:cubicBezTo>
                    <a:pt x="261" y="71"/>
                    <a:pt x="276" y="57"/>
                    <a:pt x="290" y="57"/>
                  </a:cubicBezTo>
                  <a:cubicBezTo>
                    <a:pt x="346" y="57"/>
                    <a:pt x="346" y="57"/>
                    <a:pt x="346" y="57"/>
                  </a:cubicBezTo>
                  <a:cubicBezTo>
                    <a:pt x="367" y="57"/>
                    <a:pt x="374" y="71"/>
                    <a:pt x="374" y="85"/>
                  </a:cubicBezTo>
                  <a:cubicBezTo>
                    <a:pt x="374" y="396"/>
                    <a:pt x="374" y="396"/>
                    <a:pt x="374" y="396"/>
                  </a:cubicBezTo>
                  <a:cubicBezTo>
                    <a:pt x="374" y="417"/>
                    <a:pt x="367" y="424"/>
                    <a:pt x="346" y="424"/>
                  </a:cubicBezTo>
                  <a:close/>
                  <a:moveTo>
                    <a:pt x="191" y="424"/>
                  </a:moveTo>
                  <a:lnTo>
                    <a:pt x="191" y="424"/>
                  </a:lnTo>
                  <a:cubicBezTo>
                    <a:pt x="134" y="424"/>
                    <a:pt x="134" y="424"/>
                    <a:pt x="134" y="424"/>
                  </a:cubicBezTo>
                  <a:cubicBezTo>
                    <a:pt x="113" y="424"/>
                    <a:pt x="106" y="417"/>
                    <a:pt x="106" y="396"/>
                  </a:cubicBezTo>
                  <a:cubicBezTo>
                    <a:pt x="106" y="339"/>
                    <a:pt x="106" y="339"/>
                    <a:pt x="106" y="339"/>
                  </a:cubicBezTo>
                  <a:cubicBezTo>
                    <a:pt x="106" y="325"/>
                    <a:pt x="113" y="311"/>
                    <a:pt x="134" y="311"/>
                  </a:cubicBezTo>
                  <a:cubicBezTo>
                    <a:pt x="191" y="311"/>
                    <a:pt x="191" y="311"/>
                    <a:pt x="191" y="311"/>
                  </a:cubicBezTo>
                  <a:cubicBezTo>
                    <a:pt x="205" y="311"/>
                    <a:pt x="219" y="325"/>
                    <a:pt x="219" y="339"/>
                  </a:cubicBezTo>
                  <a:cubicBezTo>
                    <a:pt x="219" y="396"/>
                    <a:pt x="219" y="396"/>
                    <a:pt x="219" y="396"/>
                  </a:cubicBezTo>
                  <a:cubicBezTo>
                    <a:pt x="219" y="417"/>
                    <a:pt x="205" y="424"/>
                    <a:pt x="191" y="4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 userDrawn="1"/>
        </p:nvGrpSpPr>
        <p:grpSpPr>
          <a:xfrm>
            <a:off x="5327222" y="1700153"/>
            <a:ext cx="577036" cy="577246"/>
            <a:chOff x="4139952" y="1274820"/>
            <a:chExt cx="432833" cy="432834"/>
          </a:xfrm>
        </p:grpSpPr>
        <p:sp>
          <p:nvSpPr>
            <p:cNvPr id="24" name="椭圆 16"/>
            <p:cNvSpPr>
              <a:spLocks noChangeArrowheads="1"/>
            </p:cNvSpPr>
            <p:nvPr/>
          </p:nvSpPr>
          <p:spPr bwMode="auto">
            <a:xfrm>
              <a:off x="4139952" y="1274820"/>
              <a:ext cx="432833" cy="432834"/>
            </a:xfrm>
            <a:prstGeom prst="ellipse">
              <a:avLst/>
            </a:prstGeom>
            <a:solidFill>
              <a:srgbClr val="3992DB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" name="Freeform 84"/>
            <p:cNvSpPr>
              <a:spLocks noChangeArrowheads="1"/>
            </p:cNvSpPr>
            <p:nvPr/>
          </p:nvSpPr>
          <p:spPr bwMode="auto">
            <a:xfrm>
              <a:off x="4241546" y="1366806"/>
              <a:ext cx="248863" cy="248863"/>
            </a:xfrm>
            <a:custGeom>
              <a:avLst/>
              <a:gdLst>
                <a:gd name="T0" fmla="*/ 43332858 w 602"/>
                <a:gd name="T1" fmla="*/ 34979440 h 602"/>
                <a:gd name="T2" fmla="*/ 43332858 w 602"/>
                <a:gd name="T3" fmla="*/ 34979440 h 602"/>
                <a:gd name="T4" fmla="*/ 43332858 w 602"/>
                <a:gd name="T5" fmla="*/ 0 h 602"/>
                <a:gd name="T6" fmla="*/ 78442719 w 602"/>
                <a:gd name="T7" fmla="*/ 34979440 h 602"/>
                <a:gd name="T8" fmla="*/ 43332858 w 602"/>
                <a:gd name="T9" fmla="*/ 34979440 h 602"/>
                <a:gd name="T10" fmla="*/ 36023527 w 602"/>
                <a:gd name="T11" fmla="*/ 78442719 h 602"/>
                <a:gd name="T12" fmla="*/ 36023527 w 602"/>
                <a:gd name="T13" fmla="*/ 78442719 h 602"/>
                <a:gd name="T14" fmla="*/ 0 w 602"/>
                <a:gd name="T15" fmla="*/ 42419192 h 602"/>
                <a:gd name="T16" fmla="*/ 36023527 w 602"/>
                <a:gd name="T17" fmla="*/ 7308970 h 602"/>
                <a:gd name="T18" fmla="*/ 36023527 w 602"/>
                <a:gd name="T19" fmla="*/ 42419192 h 602"/>
                <a:gd name="T20" fmla="*/ 71002968 w 602"/>
                <a:gd name="T21" fmla="*/ 42419192 h 602"/>
                <a:gd name="T22" fmla="*/ 36023527 w 602"/>
                <a:gd name="T23" fmla="*/ 78442719 h 60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602" h="602">
                  <a:moveTo>
                    <a:pt x="332" y="268"/>
                  </a:moveTo>
                  <a:lnTo>
                    <a:pt x="332" y="268"/>
                  </a:lnTo>
                  <a:cubicBezTo>
                    <a:pt x="332" y="0"/>
                    <a:pt x="332" y="0"/>
                    <a:pt x="332" y="0"/>
                  </a:cubicBezTo>
                  <a:cubicBezTo>
                    <a:pt x="481" y="0"/>
                    <a:pt x="601" y="120"/>
                    <a:pt x="601" y="268"/>
                  </a:cubicBezTo>
                  <a:lnTo>
                    <a:pt x="332" y="268"/>
                  </a:lnTo>
                  <a:close/>
                  <a:moveTo>
                    <a:pt x="276" y="601"/>
                  </a:moveTo>
                  <a:lnTo>
                    <a:pt x="276" y="601"/>
                  </a:lnTo>
                  <a:cubicBezTo>
                    <a:pt x="120" y="601"/>
                    <a:pt x="0" y="480"/>
                    <a:pt x="0" y="325"/>
                  </a:cubicBezTo>
                  <a:cubicBezTo>
                    <a:pt x="0" y="176"/>
                    <a:pt x="120" y="56"/>
                    <a:pt x="276" y="56"/>
                  </a:cubicBezTo>
                  <a:cubicBezTo>
                    <a:pt x="276" y="325"/>
                    <a:pt x="276" y="325"/>
                    <a:pt x="276" y="325"/>
                  </a:cubicBezTo>
                  <a:cubicBezTo>
                    <a:pt x="544" y="325"/>
                    <a:pt x="544" y="325"/>
                    <a:pt x="544" y="325"/>
                  </a:cubicBezTo>
                  <a:cubicBezTo>
                    <a:pt x="544" y="480"/>
                    <a:pt x="424" y="601"/>
                    <a:pt x="276" y="6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/>
        </p:nvCxnSpPr>
        <p:spPr>
          <a:xfrm>
            <a:off x="1007304" y="834057"/>
            <a:ext cx="1046380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7"/>
          <p:cNvGrpSpPr/>
          <p:nvPr userDrawn="1"/>
        </p:nvGrpSpPr>
        <p:grpSpPr bwMode="auto">
          <a:xfrm>
            <a:off x="431315" y="390618"/>
            <a:ext cx="520428" cy="274702"/>
            <a:chOff x="0" y="0"/>
            <a:chExt cx="1041399" cy="549275"/>
          </a:xfrm>
        </p:grpSpPr>
        <p:sp>
          <p:nvSpPr>
            <p:cNvPr id="13" name="Freeform 16"/>
            <p:cNvSpPr/>
            <p:nvPr/>
          </p:nvSpPr>
          <p:spPr bwMode="auto">
            <a:xfrm>
              <a:off x="0" y="0"/>
              <a:ext cx="361950" cy="549275"/>
            </a:xfrm>
            <a:custGeom>
              <a:avLst/>
              <a:gdLst>
                <a:gd name="T0" fmla="*/ 4 w 400"/>
                <a:gd name="T1" fmla="*/ 92 h 608"/>
                <a:gd name="T2" fmla="*/ 96 w 400"/>
                <a:gd name="T3" fmla="*/ 0 h 608"/>
                <a:gd name="T4" fmla="*/ 400 w 400"/>
                <a:gd name="T5" fmla="*/ 304 h 608"/>
                <a:gd name="T6" fmla="*/ 96 w 400"/>
                <a:gd name="T7" fmla="*/ 608 h 608"/>
                <a:gd name="T8" fmla="*/ 0 w 400"/>
                <a:gd name="T9" fmla="*/ 512 h 608"/>
                <a:gd name="T10" fmla="*/ 212 w 400"/>
                <a:gd name="T11" fmla="*/ 300 h 608"/>
                <a:gd name="T12" fmla="*/ 4 w 400"/>
                <a:gd name="T13" fmla="*/ 92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0" h="608">
                  <a:moveTo>
                    <a:pt x="4" y="92"/>
                  </a:moveTo>
                  <a:lnTo>
                    <a:pt x="96" y="0"/>
                  </a:lnTo>
                  <a:lnTo>
                    <a:pt x="400" y="304"/>
                  </a:lnTo>
                  <a:lnTo>
                    <a:pt x="96" y="608"/>
                  </a:lnTo>
                  <a:lnTo>
                    <a:pt x="0" y="512"/>
                  </a:lnTo>
                  <a:lnTo>
                    <a:pt x="212" y="300"/>
                  </a:lnTo>
                  <a:lnTo>
                    <a:pt x="4" y="92"/>
                  </a:lnTo>
                  <a:close/>
                </a:path>
              </a:pathLst>
            </a:custGeom>
            <a:solidFill>
              <a:srgbClr val="005D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" name="Freeform 17"/>
            <p:cNvSpPr/>
            <p:nvPr/>
          </p:nvSpPr>
          <p:spPr bwMode="auto">
            <a:xfrm>
              <a:off x="338137" y="0"/>
              <a:ext cx="360362" cy="549275"/>
            </a:xfrm>
            <a:custGeom>
              <a:avLst/>
              <a:gdLst>
                <a:gd name="T0" fmla="*/ 4 w 399"/>
                <a:gd name="T1" fmla="*/ 92 h 608"/>
                <a:gd name="T2" fmla="*/ 96 w 399"/>
                <a:gd name="T3" fmla="*/ 0 h 608"/>
                <a:gd name="T4" fmla="*/ 399 w 399"/>
                <a:gd name="T5" fmla="*/ 304 h 608"/>
                <a:gd name="T6" fmla="*/ 96 w 399"/>
                <a:gd name="T7" fmla="*/ 608 h 608"/>
                <a:gd name="T8" fmla="*/ 0 w 399"/>
                <a:gd name="T9" fmla="*/ 512 h 608"/>
                <a:gd name="T10" fmla="*/ 212 w 399"/>
                <a:gd name="T11" fmla="*/ 300 h 608"/>
                <a:gd name="T12" fmla="*/ 4 w 399"/>
                <a:gd name="T13" fmla="*/ 92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9" h="608">
                  <a:moveTo>
                    <a:pt x="4" y="92"/>
                  </a:moveTo>
                  <a:lnTo>
                    <a:pt x="96" y="0"/>
                  </a:lnTo>
                  <a:lnTo>
                    <a:pt x="399" y="304"/>
                  </a:lnTo>
                  <a:lnTo>
                    <a:pt x="96" y="608"/>
                  </a:lnTo>
                  <a:lnTo>
                    <a:pt x="0" y="512"/>
                  </a:lnTo>
                  <a:lnTo>
                    <a:pt x="212" y="300"/>
                  </a:lnTo>
                  <a:lnTo>
                    <a:pt x="4" y="92"/>
                  </a:lnTo>
                  <a:close/>
                </a:path>
              </a:pathLst>
            </a:custGeom>
            <a:solidFill>
              <a:srgbClr val="399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" name="Freeform 18"/>
            <p:cNvSpPr/>
            <p:nvPr/>
          </p:nvSpPr>
          <p:spPr bwMode="auto">
            <a:xfrm>
              <a:off x="681037" y="0"/>
              <a:ext cx="360362" cy="549275"/>
            </a:xfrm>
            <a:custGeom>
              <a:avLst/>
              <a:gdLst>
                <a:gd name="T0" fmla="*/ 4 w 399"/>
                <a:gd name="T1" fmla="*/ 92 h 608"/>
                <a:gd name="T2" fmla="*/ 95 w 399"/>
                <a:gd name="T3" fmla="*/ 0 h 608"/>
                <a:gd name="T4" fmla="*/ 399 w 399"/>
                <a:gd name="T5" fmla="*/ 304 h 608"/>
                <a:gd name="T6" fmla="*/ 95 w 399"/>
                <a:gd name="T7" fmla="*/ 608 h 608"/>
                <a:gd name="T8" fmla="*/ 0 w 399"/>
                <a:gd name="T9" fmla="*/ 512 h 608"/>
                <a:gd name="T10" fmla="*/ 212 w 399"/>
                <a:gd name="T11" fmla="*/ 300 h 608"/>
                <a:gd name="T12" fmla="*/ 4 w 399"/>
                <a:gd name="T13" fmla="*/ 92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9" h="608">
                  <a:moveTo>
                    <a:pt x="4" y="92"/>
                  </a:moveTo>
                  <a:lnTo>
                    <a:pt x="95" y="0"/>
                  </a:lnTo>
                  <a:lnTo>
                    <a:pt x="399" y="304"/>
                  </a:lnTo>
                  <a:lnTo>
                    <a:pt x="95" y="608"/>
                  </a:lnTo>
                  <a:lnTo>
                    <a:pt x="0" y="512"/>
                  </a:lnTo>
                  <a:lnTo>
                    <a:pt x="212" y="300"/>
                  </a:lnTo>
                  <a:lnTo>
                    <a:pt x="4" y="92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6" name="矩形 5"/>
          <p:cNvSpPr/>
          <p:nvPr userDrawn="1"/>
        </p:nvSpPr>
        <p:spPr>
          <a:xfrm>
            <a:off x="0" y="6794447"/>
            <a:ext cx="10631710" cy="84639"/>
          </a:xfrm>
          <a:prstGeom prst="rect">
            <a:avLst/>
          </a:prstGeom>
          <a:solidFill>
            <a:srgbClr val="1369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 userDrawn="1"/>
        </p:nvSpPr>
        <p:spPr>
          <a:xfrm>
            <a:off x="10703717" y="6794446"/>
            <a:ext cx="1486695" cy="8463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等腰三角形 7"/>
          <p:cNvSpPr/>
          <p:nvPr userDrawn="1"/>
        </p:nvSpPr>
        <p:spPr>
          <a:xfrm flipH="1" flipV="1">
            <a:off x="-767029" y="-29126"/>
            <a:ext cx="3825848" cy="1804442"/>
          </a:xfrm>
          <a:prstGeom prst="triangle">
            <a:avLst/>
          </a:prstGeom>
          <a:solidFill>
            <a:srgbClr val="E9EAEF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等腰三角形 8"/>
          <p:cNvSpPr/>
          <p:nvPr userDrawn="1"/>
        </p:nvSpPr>
        <p:spPr>
          <a:xfrm flipH="1" flipV="1">
            <a:off x="1413539" y="0"/>
            <a:ext cx="3825848" cy="1804442"/>
          </a:xfrm>
          <a:prstGeom prst="triangle">
            <a:avLst/>
          </a:prstGeom>
          <a:solidFill>
            <a:srgbClr val="E9EAEF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9"/>
          <p:cNvSpPr/>
          <p:nvPr userDrawn="1"/>
        </p:nvSpPr>
        <p:spPr>
          <a:xfrm>
            <a:off x="6085438" y="4298493"/>
            <a:ext cx="5426766" cy="2559507"/>
          </a:xfrm>
          <a:prstGeom prst="triangle">
            <a:avLst/>
          </a:prstGeom>
          <a:solidFill>
            <a:srgbClr val="E9EAEF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等腰三角形 10"/>
          <p:cNvSpPr/>
          <p:nvPr userDrawn="1"/>
        </p:nvSpPr>
        <p:spPr>
          <a:xfrm>
            <a:off x="7741543" y="3609725"/>
            <a:ext cx="6887119" cy="3248275"/>
          </a:xfrm>
          <a:prstGeom prst="triangle">
            <a:avLst/>
          </a:prstGeom>
          <a:solidFill>
            <a:srgbClr val="E9EAEF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1" name="组合 40"/>
          <p:cNvGrpSpPr/>
          <p:nvPr userDrawn="1"/>
        </p:nvGrpSpPr>
        <p:grpSpPr>
          <a:xfrm>
            <a:off x="2308773" y="3693670"/>
            <a:ext cx="7551038" cy="105497"/>
            <a:chOff x="2101845" y="3387257"/>
            <a:chExt cx="7551038" cy="105497"/>
          </a:xfrm>
        </p:grpSpPr>
        <p:cxnSp>
          <p:nvCxnSpPr>
            <p:cNvPr id="42" name="直接连接符 41"/>
            <p:cNvCxnSpPr/>
            <p:nvPr/>
          </p:nvCxnSpPr>
          <p:spPr>
            <a:xfrm>
              <a:off x="2369489" y="3440005"/>
              <a:ext cx="7283394" cy="0"/>
            </a:xfrm>
            <a:prstGeom prst="line">
              <a:avLst/>
            </a:prstGeom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椭圆 44"/>
            <p:cNvSpPr/>
            <p:nvPr/>
          </p:nvSpPr>
          <p:spPr>
            <a:xfrm>
              <a:off x="2101845" y="3387257"/>
              <a:ext cx="105497" cy="105497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椭圆 1"/>
          <p:cNvSpPr/>
          <p:nvPr userDrawn="1"/>
        </p:nvSpPr>
        <p:spPr>
          <a:xfrm>
            <a:off x="9998623" y="3693670"/>
            <a:ext cx="105497" cy="105497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接连接符 7"/>
          <p:cNvCxnSpPr/>
          <p:nvPr userDrawn="1"/>
        </p:nvCxnSpPr>
        <p:spPr>
          <a:xfrm>
            <a:off x="984634" y="1413103"/>
            <a:ext cx="101984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组合 8"/>
          <p:cNvGrpSpPr/>
          <p:nvPr userDrawn="1"/>
        </p:nvGrpSpPr>
        <p:grpSpPr>
          <a:xfrm>
            <a:off x="10607120" y="654595"/>
            <a:ext cx="575989" cy="577246"/>
            <a:chOff x="6084168" y="1274820"/>
            <a:chExt cx="432048" cy="432834"/>
          </a:xfrm>
        </p:grpSpPr>
        <p:sp>
          <p:nvSpPr>
            <p:cNvPr id="10" name="椭圆 22"/>
            <p:cNvSpPr>
              <a:spLocks noChangeArrowheads="1"/>
            </p:cNvSpPr>
            <p:nvPr/>
          </p:nvSpPr>
          <p:spPr bwMode="auto">
            <a:xfrm>
              <a:off x="6084168" y="1274820"/>
              <a:ext cx="432048" cy="432834"/>
            </a:xfrm>
            <a:prstGeom prst="ellipse">
              <a:avLst/>
            </a:prstGeom>
            <a:solidFill>
              <a:srgbClr val="1369B2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" name="Freeform 59"/>
            <p:cNvSpPr>
              <a:spLocks noChangeArrowheads="1"/>
            </p:cNvSpPr>
            <p:nvPr/>
          </p:nvSpPr>
          <p:spPr bwMode="auto">
            <a:xfrm>
              <a:off x="6180302" y="1365898"/>
              <a:ext cx="239780" cy="250679"/>
            </a:xfrm>
            <a:custGeom>
              <a:avLst/>
              <a:gdLst>
                <a:gd name="T0" fmla="*/ 73627430 w 581"/>
                <a:gd name="T1" fmla="*/ 67678707 h 609"/>
                <a:gd name="T2" fmla="*/ 61659637 w 581"/>
                <a:gd name="T3" fmla="*/ 78678142 h 609"/>
                <a:gd name="T4" fmla="*/ 54244957 w 581"/>
                <a:gd name="T5" fmla="*/ 72208055 h 609"/>
                <a:gd name="T6" fmla="*/ 57106883 w 581"/>
                <a:gd name="T7" fmla="*/ 65867111 h 609"/>
                <a:gd name="T8" fmla="*/ 61659637 w 581"/>
                <a:gd name="T9" fmla="*/ 69490662 h 609"/>
                <a:gd name="T10" fmla="*/ 71806401 w 581"/>
                <a:gd name="T11" fmla="*/ 61338122 h 609"/>
                <a:gd name="T12" fmla="*/ 73627430 w 581"/>
                <a:gd name="T13" fmla="*/ 67678707 h 609"/>
                <a:gd name="T14" fmla="*/ 61659637 w 581"/>
                <a:gd name="T15" fmla="*/ 64055516 h 609"/>
                <a:gd name="T16" fmla="*/ 49691843 w 581"/>
                <a:gd name="T17" fmla="*/ 69490662 h 609"/>
                <a:gd name="T18" fmla="*/ 51513233 w 581"/>
                <a:gd name="T19" fmla="*/ 75054951 h 609"/>
                <a:gd name="T20" fmla="*/ 3772261 w 581"/>
                <a:gd name="T21" fmla="*/ 78678142 h 609"/>
                <a:gd name="T22" fmla="*/ 0 w 581"/>
                <a:gd name="T23" fmla="*/ 10999436 h 609"/>
                <a:gd name="T24" fmla="*/ 10146404 w 581"/>
                <a:gd name="T25" fmla="*/ 7246742 h 609"/>
                <a:gd name="T26" fmla="*/ 17561444 w 581"/>
                <a:gd name="T27" fmla="*/ 18246178 h 609"/>
                <a:gd name="T28" fmla="*/ 24845922 w 581"/>
                <a:gd name="T29" fmla="*/ 7246742 h 609"/>
                <a:gd name="T30" fmla="*/ 28488341 w 581"/>
                <a:gd name="T31" fmla="*/ 10999436 h 609"/>
                <a:gd name="T32" fmla="*/ 43318061 w 581"/>
                <a:gd name="T33" fmla="*/ 10999436 h 609"/>
                <a:gd name="T34" fmla="*/ 46960119 w 581"/>
                <a:gd name="T35" fmla="*/ 7246742 h 609"/>
                <a:gd name="T36" fmla="*/ 54244957 w 581"/>
                <a:gd name="T37" fmla="*/ 18246178 h 609"/>
                <a:gd name="T38" fmla="*/ 61659637 w 581"/>
                <a:gd name="T39" fmla="*/ 7246742 h 609"/>
                <a:gd name="T40" fmla="*/ 71806401 w 581"/>
                <a:gd name="T41" fmla="*/ 10999436 h 609"/>
                <a:gd name="T42" fmla="*/ 66212751 w 581"/>
                <a:gd name="T43" fmla="*/ 59526167 h 609"/>
                <a:gd name="T44" fmla="*/ 10146404 w 581"/>
                <a:gd name="T45" fmla="*/ 63149718 h 609"/>
                <a:gd name="T46" fmla="*/ 12878128 w 581"/>
                <a:gd name="T47" fmla="*/ 65867111 h 609"/>
                <a:gd name="T48" fmla="*/ 39545439 w 581"/>
                <a:gd name="T49" fmla="*/ 63149718 h 609"/>
                <a:gd name="T50" fmla="*/ 39545439 w 581"/>
                <a:gd name="T51" fmla="*/ 63149718 h 609"/>
                <a:gd name="T52" fmla="*/ 39545439 w 581"/>
                <a:gd name="T53" fmla="*/ 63149718 h 609"/>
                <a:gd name="T54" fmla="*/ 12878128 w 581"/>
                <a:gd name="T55" fmla="*/ 60431965 h 609"/>
                <a:gd name="T56" fmla="*/ 58017218 w 581"/>
                <a:gd name="T57" fmla="*/ 28339815 h 609"/>
                <a:gd name="T58" fmla="*/ 13788823 w 581"/>
                <a:gd name="T59" fmla="*/ 28339815 h 609"/>
                <a:gd name="T60" fmla="*/ 13788823 w 581"/>
                <a:gd name="T61" fmla="*/ 35715700 h 609"/>
                <a:gd name="T62" fmla="*/ 61659637 w 581"/>
                <a:gd name="T63" fmla="*/ 31963007 h 609"/>
                <a:gd name="T64" fmla="*/ 58017218 w 581"/>
                <a:gd name="T65" fmla="*/ 43868240 h 609"/>
                <a:gd name="T66" fmla="*/ 35903020 w 581"/>
                <a:gd name="T67" fmla="*/ 43868240 h 609"/>
                <a:gd name="T68" fmla="*/ 13788823 w 581"/>
                <a:gd name="T69" fmla="*/ 43868240 h 609"/>
                <a:gd name="T70" fmla="*/ 13788823 w 581"/>
                <a:gd name="T71" fmla="*/ 51244484 h 609"/>
                <a:gd name="T72" fmla="*/ 35903020 w 581"/>
                <a:gd name="T73" fmla="*/ 51244484 h 609"/>
                <a:gd name="T74" fmla="*/ 61659637 w 581"/>
                <a:gd name="T75" fmla="*/ 47491791 h 609"/>
                <a:gd name="T76" fmla="*/ 54244957 w 581"/>
                <a:gd name="T77" fmla="*/ 14622627 h 609"/>
                <a:gd name="T78" fmla="*/ 50602538 w 581"/>
                <a:gd name="T79" fmla="*/ 10999436 h 609"/>
                <a:gd name="T80" fmla="*/ 54244957 w 581"/>
                <a:gd name="T81" fmla="*/ 0 h 609"/>
                <a:gd name="T82" fmla="*/ 58017218 w 581"/>
                <a:gd name="T83" fmla="*/ 10999436 h 609"/>
                <a:gd name="T84" fmla="*/ 35903020 w 581"/>
                <a:gd name="T85" fmla="*/ 14622627 h 609"/>
                <a:gd name="T86" fmla="*/ 32260601 w 581"/>
                <a:gd name="T87" fmla="*/ 10999436 h 609"/>
                <a:gd name="T88" fmla="*/ 35903020 w 581"/>
                <a:gd name="T89" fmla="*/ 0 h 609"/>
                <a:gd name="T90" fmla="*/ 39545439 w 581"/>
                <a:gd name="T91" fmla="*/ 10999436 h 609"/>
                <a:gd name="T92" fmla="*/ 17561444 w 581"/>
                <a:gd name="T93" fmla="*/ 14622627 h 609"/>
                <a:gd name="T94" fmla="*/ 13788823 w 581"/>
                <a:gd name="T95" fmla="*/ 10999436 h 609"/>
                <a:gd name="T96" fmla="*/ 17561444 w 581"/>
                <a:gd name="T97" fmla="*/ 0 h 609"/>
                <a:gd name="T98" fmla="*/ 21203502 w 581"/>
                <a:gd name="T99" fmla="*/ 10999436 h 60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581" h="609">
                  <a:moveTo>
                    <a:pt x="566" y="523"/>
                  </a:moveTo>
                  <a:lnTo>
                    <a:pt x="566" y="523"/>
                  </a:lnTo>
                  <a:cubicBezTo>
                    <a:pt x="495" y="594"/>
                    <a:pt x="495" y="594"/>
                    <a:pt x="495" y="594"/>
                  </a:cubicBezTo>
                  <a:cubicBezTo>
                    <a:pt x="488" y="601"/>
                    <a:pt x="481" y="608"/>
                    <a:pt x="474" y="608"/>
                  </a:cubicBezTo>
                  <a:cubicBezTo>
                    <a:pt x="467" y="608"/>
                    <a:pt x="460" y="601"/>
                    <a:pt x="453" y="594"/>
                  </a:cubicBezTo>
                  <a:cubicBezTo>
                    <a:pt x="417" y="558"/>
                    <a:pt x="417" y="558"/>
                    <a:pt x="417" y="558"/>
                  </a:cubicBezTo>
                  <a:cubicBezTo>
                    <a:pt x="410" y="551"/>
                    <a:pt x="410" y="544"/>
                    <a:pt x="410" y="537"/>
                  </a:cubicBezTo>
                  <a:cubicBezTo>
                    <a:pt x="410" y="523"/>
                    <a:pt x="417" y="509"/>
                    <a:pt x="439" y="509"/>
                  </a:cubicBezTo>
                  <a:cubicBezTo>
                    <a:pt x="446" y="509"/>
                    <a:pt x="453" y="516"/>
                    <a:pt x="453" y="523"/>
                  </a:cubicBezTo>
                  <a:cubicBezTo>
                    <a:pt x="474" y="537"/>
                    <a:pt x="474" y="537"/>
                    <a:pt x="474" y="537"/>
                  </a:cubicBezTo>
                  <a:cubicBezTo>
                    <a:pt x="530" y="481"/>
                    <a:pt x="530" y="481"/>
                    <a:pt x="530" y="481"/>
                  </a:cubicBezTo>
                  <a:cubicBezTo>
                    <a:pt x="537" y="474"/>
                    <a:pt x="545" y="474"/>
                    <a:pt x="552" y="474"/>
                  </a:cubicBezTo>
                  <a:cubicBezTo>
                    <a:pt x="566" y="474"/>
                    <a:pt x="580" y="488"/>
                    <a:pt x="580" y="502"/>
                  </a:cubicBezTo>
                  <a:cubicBezTo>
                    <a:pt x="580" y="509"/>
                    <a:pt x="573" y="516"/>
                    <a:pt x="566" y="523"/>
                  </a:cubicBezTo>
                  <a:close/>
                  <a:moveTo>
                    <a:pt x="474" y="495"/>
                  </a:moveTo>
                  <a:lnTo>
                    <a:pt x="474" y="495"/>
                  </a:lnTo>
                  <a:cubicBezTo>
                    <a:pt x="467" y="488"/>
                    <a:pt x="453" y="481"/>
                    <a:pt x="439" y="481"/>
                  </a:cubicBezTo>
                  <a:cubicBezTo>
                    <a:pt x="403" y="481"/>
                    <a:pt x="382" y="509"/>
                    <a:pt x="382" y="537"/>
                  </a:cubicBezTo>
                  <a:cubicBezTo>
                    <a:pt x="382" y="558"/>
                    <a:pt x="389" y="573"/>
                    <a:pt x="396" y="580"/>
                  </a:cubicBezTo>
                  <a:cubicBezTo>
                    <a:pt x="424" y="608"/>
                    <a:pt x="424" y="608"/>
                    <a:pt x="424" y="608"/>
                  </a:cubicBezTo>
                  <a:cubicBezTo>
                    <a:pt x="29" y="608"/>
                    <a:pt x="29" y="608"/>
                    <a:pt x="29" y="608"/>
                  </a:cubicBezTo>
                  <a:cubicBezTo>
                    <a:pt x="15" y="608"/>
                    <a:pt x="0" y="594"/>
                    <a:pt x="0" y="580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71"/>
                    <a:pt x="15" y="56"/>
                    <a:pt x="29" y="56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78" y="85"/>
                    <a:pt x="78" y="85"/>
                    <a:pt x="78" y="85"/>
                  </a:cubicBezTo>
                  <a:cubicBezTo>
                    <a:pt x="78" y="120"/>
                    <a:pt x="106" y="141"/>
                    <a:pt x="135" y="141"/>
                  </a:cubicBezTo>
                  <a:cubicBezTo>
                    <a:pt x="163" y="141"/>
                    <a:pt x="191" y="120"/>
                    <a:pt x="191" y="85"/>
                  </a:cubicBezTo>
                  <a:cubicBezTo>
                    <a:pt x="191" y="56"/>
                    <a:pt x="191" y="56"/>
                    <a:pt x="191" y="56"/>
                  </a:cubicBezTo>
                  <a:cubicBezTo>
                    <a:pt x="219" y="56"/>
                    <a:pt x="219" y="56"/>
                    <a:pt x="219" y="56"/>
                  </a:cubicBezTo>
                  <a:cubicBezTo>
                    <a:pt x="219" y="85"/>
                    <a:pt x="219" y="85"/>
                    <a:pt x="219" y="85"/>
                  </a:cubicBezTo>
                  <a:cubicBezTo>
                    <a:pt x="219" y="120"/>
                    <a:pt x="248" y="141"/>
                    <a:pt x="276" y="141"/>
                  </a:cubicBezTo>
                  <a:cubicBezTo>
                    <a:pt x="304" y="141"/>
                    <a:pt x="333" y="120"/>
                    <a:pt x="333" y="85"/>
                  </a:cubicBezTo>
                  <a:cubicBezTo>
                    <a:pt x="333" y="56"/>
                    <a:pt x="333" y="56"/>
                    <a:pt x="333" y="56"/>
                  </a:cubicBezTo>
                  <a:cubicBezTo>
                    <a:pt x="361" y="56"/>
                    <a:pt x="361" y="56"/>
                    <a:pt x="361" y="56"/>
                  </a:cubicBezTo>
                  <a:cubicBezTo>
                    <a:pt x="361" y="85"/>
                    <a:pt x="361" y="85"/>
                    <a:pt x="361" y="85"/>
                  </a:cubicBezTo>
                  <a:cubicBezTo>
                    <a:pt x="361" y="120"/>
                    <a:pt x="389" y="141"/>
                    <a:pt x="417" y="141"/>
                  </a:cubicBezTo>
                  <a:cubicBezTo>
                    <a:pt x="446" y="141"/>
                    <a:pt x="474" y="120"/>
                    <a:pt x="474" y="85"/>
                  </a:cubicBezTo>
                  <a:cubicBezTo>
                    <a:pt x="474" y="56"/>
                    <a:pt x="474" y="56"/>
                    <a:pt x="474" y="56"/>
                  </a:cubicBezTo>
                  <a:cubicBezTo>
                    <a:pt x="523" y="56"/>
                    <a:pt x="523" y="56"/>
                    <a:pt x="523" y="56"/>
                  </a:cubicBezTo>
                  <a:cubicBezTo>
                    <a:pt x="537" y="56"/>
                    <a:pt x="552" y="71"/>
                    <a:pt x="552" y="85"/>
                  </a:cubicBezTo>
                  <a:cubicBezTo>
                    <a:pt x="552" y="445"/>
                    <a:pt x="552" y="445"/>
                    <a:pt x="552" y="445"/>
                  </a:cubicBezTo>
                  <a:cubicBezTo>
                    <a:pt x="530" y="445"/>
                    <a:pt x="516" y="452"/>
                    <a:pt x="509" y="460"/>
                  </a:cubicBezTo>
                  <a:lnTo>
                    <a:pt x="474" y="495"/>
                  </a:lnTo>
                  <a:close/>
                  <a:moveTo>
                    <a:pt x="78" y="488"/>
                  </a:moveTo>
                  <a:lnTo>
                    <a:pt x="78" y="488"/>
                  </a:lnTo>
                  <a:cubicBezTo>
                    <a:pt x="78" y="502"/>
                    <a:pt x="85" y="509"/>
                    <a:pt x="99" y="509"/>
                  </a:cubicBezTo>
                  <a:cubicBezTo>
                    <a:pt x="283" y="509"/>
                    <a:pt x="283" y="509"/>
                    <a:pt x="283" y="509"/>
                  </a:cubicBezTo>
                  <a:cubicBezTo>
                    <a:pt x="297" y="509"/>
                    <a:pt x="304" y="502"/>
                    <a:pt x="304" y="488"/>
                  </a:cubicBezTo>
                  <a:cubicBezTo>
                    <a:pt x="304" y="474"/>
                    <a:pt x="297" y="467"/>
                    <a:pt x="283" y="467"/>
                  </a:cubicBezTo>
                  <a:cubicBezTo>
                    <a:pt x="99" y="467"/>
                    <a:pt x="99" y="467"/>
                    <a:pt x="99" y="467"/>
                  </a:cubicBezTo>
                  <a:cubicBezTo>
                    <a:pt x="85" y="467"/>
                    <a:pt x="78" y="474"/>
                    <a:pt x="78" y="488"/>
                  </a:cubicBezTo>
                  <a:close/>
                  <a:moveTo>
                    <a:pt x="446" y="219"/>
                  </a:moveTo>
                  <a:lnTo>
                    <a:pt x="446" y="219"/>
                  </a:lnTo>
                  <a:cubicBezTo>
                    <a:pt x="106" y="219"/>
                    <a:pt x="106" y="219"/>
                    <a:pt x="106" y="219"/>
                  </a:cubicBezTo>
                  <a:cubicBezTo>
                    <a:pt x="92" y="219"/>
                    <a:pt x="78" y="233"/>
                    <a:pt x="78" y="247"/>
                  </a:cubicBezTo>
                  <a:cubicBezTo>
                    <a:pt x="78" y="262"/>
                    <a:pt x="92" y="276"/>
                    <a:pt x="106" y="276"/>
                  </a:cubicBezTo>
                  <a:cubicBezTo>
                    <a:pt x="446" y="276"/>
                    <a:pt x="446" y="276"/>
                    <a:pt x="446" y="276"/>
                  </a:cubicBezTo>
                  <a:cubicBezTo>
                    <a:pt x="460" y="276"/>
                    <a:pt x="474" y="262"/>
                    <a:pt x="474" y="247"/>
                  </a:cubicBezTo>
                  <a:cubicBezTo>
                    <a:pt x="474" y="233"/>
                    <a:pt x="460" y="219"/>
                    <a:pt x="446" y="219"/>
                  </a:cubicBezTo>
                  <a:close/>
                  <a:moveTo>
                    <a:pt x="446" y="339"/>
                  </a:moveTo>
                  <a:lnTo>
                    <a:pt x="446" y="339"/>
                  </a:lnTo>
                  <a:cubicBezTo>
                    <a:pt x="276" y="339"/>
                    <a:pt x="276" y="339"/>
                    <a:pt x="276" y="339"/>
                  </a:cubicBezTo>
                  <a:cubicBezTo>
                    <a:pt x="226" y="339"/>
                    <a:pt x="226" y="339"/>
                    <a:pt x="226" y="339"/>
                  </a:cubicBezTo>
                  <a:cubicBezTo>
                    <a:pt x="106" y="339"/>
                    <a:pt x="106" y="339"/>
                    <a:pt x="106" y="339"/>
                  </a:cubicBezTo>
                  <a:cubicBezTo>
                    <a:pt x="92" y="339"/>
                    <a:pt x="78" y="353"/>
                    <a:pt x="78" y="367"/>
                  </a:cubicBezTo>
                  <a:cubicBezTo>
                    <a:pt x="78" y="389"/>
                    <a:pt x="92" y="396"/>
                    <a:pt x="106" y="396"/>
                  </a:cubicBezTo>
                  <a:cubicBezTo>
                    <a:pt x="226" y="396"/>
                    <a:pt x="226" y="396"/>
                    <a:pt x="226" y="396"/>
                  </a:cubicBezTo>
                  <a:cubicBezTo>
                    <a:pt x="276" y="396"/>
                    <a:pt x="276" y="396"/>
                    <a:pt x="276" y="396"/>
                  </a:cubicBezTo>
                  <a:cubicBezTo>
                    <a:pt x="446" y="396"/>
                    <a:pt x="446" y="396"/>
                    <a:pt x="446" y="396"/>
                  </a:cubicBezTo>
                  <a:cubicBezTo>
                    <a:pt x="460" y="396"/>
                    <a:pt x="474" y="389"/>
                    <a:pt x="474" y="367"/>
                  </a:cubicBezTo>
                  <a:cubicBezTo>
                    <a:pt x="474" y="353"/>
                    <a:pt x="460" y="339"/>
                    <a:pt x="446" y="339"/>
                  </a:cubicBezTo>
                  <a:close/>
                  <a:moveTo>
                    <a:pt x="417" y="113"/>
                  </a:moveTo>
                  <a:lnTo>
                    <a:pt x="417" y="113"/>
                  </a:lnTo>
                  <a:cubicBezTo>
                    <a:pt x="403" y="113"/>
                    <a:pt x="389" y="106"/>
                    <a:pt x="389" y="85"/>
                  </a:cubicBezTo>
                  <a:cubicBezTo>
                    <a:pt x="389" y="28"/>
                    <a:pt x="389" y="28"/>
                    <a:pt x="389" y="28"/>
                  </a:cubicBezTo>
                  <a:cubicBezTo>
                    <a:pt x="389" y="14"/>
                    <a:pt x="403" y="0"/>
                    <a:pt x="417" y="0"/>
                  </a:cubicBezTo>
                  <a:cubicBezTo>
                    <a:pt x="431" y="0"/>
                    <a:pt x="446" y="14"/>
                    <a:pt x="446" y="28"/>
                  </a:cubicBezTo>
                  <a:cubicBezTo>
                    <a:pt x="446" y="85"/>
                    <a:pt x="446" y="85"/>
                    <a:pt x="446" y="85"/>
                  </a:cubicBezTo>
                  <a:cubicBezTo>
                    <a:pt x="446" y="106"/>
                    <a:pt x="431" y="113"/>
                    <a:pt x="417" y="113"/>
                  </a:cubicBezTo>
                  <a:close/>
                  <a:moveTo>
                    <a:pt x="276" y="113"/>
                  </a:moveTo>
                  <a:lnTo>
                    <a:pt x="276" y="113"/>
                  </a:lnTo>
                  <a:cubicBezTo>
                    <a:pt x="262" y="113"/>
                    <a:pt x="248" y="106"/>
                    <a:pt x="248" y="85"/>
                  </a:cubicBezTo>
                  <a:cubicBezTo>
                    <a:pt x="248" y="28"/>
                    <a:pt x="248" y="28"/>
                    <a:pt x="248" y="28"/>
                  </a:cubicBezTo>
                  <a:cubicBezTo>
                    <a:pt x="248" y="14"/>
                    <a:pt x="262" y="0"/>
                    <a:pt x="276" y="0"/>
                  </a:cubicBezTo>
                  <a:cubicBezTo>
                    <a:pt x="290" y="0"/>
                    <a:pt x="304" y="14"/>
                    <a:pt x="304" y="28"/>
                  </a:cubicBezTo>
                  <a:cubicBezTo>
                    <a:pt x="304" y="85"/>
                    <a:pt x="304" y="85"/>
                    <a:pt x="304" y="85"/>
                  </a:cubicBezTo>
                  <a:cubicBezTo>
                    <a:pt x="304" y="106"/>
                    <a:pt x="290" y="113"/>
                    <a:pt x="276" y="113"/>
                  </a:cubicBezTo>
                  <a:close/>
                  <a:moveTo>
                    <a:pt x="135" y="113"/>
                  </a:moveTo>
                  <a:lnTo>
                    <a:pt x="135" y="113"/>
                  </a:lnTo>
                  <a:cubicBezTo>
                    <a:pt x="121" y="113"/>
                    <a:pt x="106" y="106"/>
                    <a:pt x="106" y="85"/>
                  </a:cubicBezTo>
                  <a:cubicBezTo>
                    <a:pt x="106" y="28"/>
                    <a:pt x="106" y="28"/>
                    <a:pt x="106" y="28"/>
                  </a:cubicBezTo>
                  <a:cubicBezTo>
                    <a:pt x="106" y="14"/>
                    <a:pt x="121" y="0"/>
                    <a:pt x="135" y="0"/>
                  </a:cubicBezTo>
                  <a:cubicBezTo>
                    <a:pt x="149" y="0"/>
                    <a:pt x="163" y="14"/>
                    <a:pt x="163" y="28"/>
                  </a:cubicBezTo>
                  <a:cubicBezTo>
                    <a:pt x="163" y="85"/>
                    <a:pt x="163" y="85"/>
                    <a:pt x="163" y="85"/>
                  </a:cubicBezTo>
                  <a:cubicBezTo>
                    <a:pt x="163" y="106"/>
                    <a:pt x="149" y="113"/>
                    <a:pt x="135" y="11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 userDrawn="1"/>
        </p:nvGrpSpPr>
        <p:grpSpPr>
          <a:xfrm>
            <a:off x="8879153" y="655120"/>
            <a:ext cx="575989" cy="576197"/>
            <a:chOff x="4788024" y="1275213"/>
            <a:chExt cx="432048" cy="432048"/>
          </a:xfrm>
        </p:grpSpPr>
        <p:sp>
          <p:nvSpPr>
            <p:cNvPr id="13" name="椭圆 65"/>
            <p:cNvSpPr>
              <a:spLocks noChangeArrowheads="1"/>
            </p:cNvSpPr>
            <p:nvPr/>
          </p:nvSpPr>
          <p:spPr bwMode="auto">
            <a:xfrm>
              <a:off x="4788024" y="1275213"/>
              <a:ext cx="432048" cy="432048"/>
            </a:xfrm>
            <a:prstGeom prst="ellipse">
              <a:avLst/>
            </a:prstGeom>
            <a:solidFill>
              <a:srgbClr val="F79600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" name="Freeform 110"/>
            <p:cNvSpPr>
              <a:spLocks noChangeArrowheads="1"/>
            </p:cNvSpPr>
            <p:nvPr/>
          </p:nvSpPr>
          <p:spPr bwMode="auto">
            <a:xfrm>
              <a:off x="4891102" y="1366806"/>
              <a:ext cx="250679" cy="248862"/>
            </a:xfrm>
            <a:custGeom>
              <a:avLst/>
              <a:gdLst>
                <a:gd name="T0" fmla="*/ 78678142 w 609"/>
                <a:gd name="T1" fmla="*/ 71002280 h 602"/>
                <a:gd name="T2" fmla="*/ 78678142 w 609"/>
                <a:gd name="T3" fmla="*/ 71002280 h 602"/>
                <a:gd name="T4" fmla="*/ 71302258 w 609"/>
                <a:gd name="T5" fmla="*/ 78441997 h 602"/>
                <a:gd name="T6" fmla="*/ 65867111 w 609"/>
                <a:gd name="T7" fmla="*/ 76614673 h 602"/>
                <a:gd name="T8" fmla="*/ 44774038 w 609"/>
                <a:gd name="T9" fmla="*/ 54426302 h 602"/>
                <a:gd name="T10" fmla="*/ 29245613 w 609"/>
                <a:gd name="T11" fmla="*/ 59125033 h 602"/>
                <a:gd name="T12" fmla="*/ 0 w 609"/>
                <a:gd name="T13" fmla="*/ 29497307 h 602"/>
                <a:gd name="T14" fmla="*/ 29245613 w 609"/>
                <a:gd name="T15" fmla="*/ 0 h 602"/>
                <a:gd name="T16" fmla="*/ 58491226 w 609"/>
                <a:gd name="T17" fmla="*/ 29497307 h 602"/>
                <a:gd name="T18" fmla="*/ 54867675 w 609"/>
                <a:gd name="T19" fmla="*/ 44376380 h 602"/>
                <a:gd name="T20" fmla="*/ 75960749 w 609"/>
                <a:gd name="T21" fmla="*/ 65520668 h 602"/>
                <a:gd name="T22" fmla="*/ 78678142 w 609"/>
                <a:gd name="T23" fmla="*/ 71002280 h 602"/>
                <a:gd name="T24" fmla="*/ 29245613 w 609"/>
                <a:gd name="T25" fmla="*/ 7439717 h 602"/>
                <a:gd name="T26" fmla="*/ 29245613 w 609"/>
                <a:gd name="T27" fmla="*/ 7439717 h 602"/>
                <a:gd name="T28" fmla="*/ 7246742 w 609"/>
                <a:gd name="T29" fmla="*/ 29497307 h 602"/>
                <a:gd name="T30" fmla="*/ 29245613 w 609"/>
                <a:gd name="T31" fmla="*/ 51685677 h 602"/>
                <a:gd name="T32" fmla="*/ 51244484 w 609"/>
                <a:gd name="T33" fmla="*/ 29497307 h 602"/>
                <a:gd name="T34" fmla="*/ 29245613 w 609"/>
                <a:gd name="T35" fmla="*/ 7439717 h 602"/>
                <a:gd name="T36" fmla="*/ 42056644 w 609"/>
                <a:gd name="T37" fmla="*/ 33282375 h 602"/>
                <a:gd name="T38" fmla="*/ 42056644 w 609"/>
                <a:gd name="T39" fmla="*/ 33282375 h 602"/>
                <a:gd name="T40" fmla="*/ 32868804 w 609"/>
                <a:gd name="T41" fmla="*/ 33282375 h 602"/>
                <a:gd name="T42" fmla="*/ 32868804 w 609"/>
                <a:gd name="T43" fmla="*/ 41504973 h 602"/>
                <a:gd name="T44" fmla="*/ 29245613 w 609"/>
                <a:gd name="T45" fmla="*/ 45290042 h 602"/>
                <a:gd name="T46" fmla="*/ 25622062 w 609"/>
                <a:gd name="T47" fmla="*/ 41504973 h 602"/>
                <a:gd name="T48" fmla="*/ 25622062 w 609"/>
                <a:gd name="T49" fmla="*/ 33282375 h 602"/>
                <a:gd name="T50" fmla="*/ 17340380 w 609"/>
                <a:gd name="T51" fmla="*/ 33282375 h 602"/>
                <a:gd name="T52" fmla="*/ 13716829 w 609"/>
                <a:gd name="T53" fmla="*/ 29497307 h 602"/>
                <a:gd name="T54" fmla="*/ 17340380 w 609"/>
                <a:gd name="T55" fmla="*/ 25842658 h 602"/>
                <a:gd name="T56" fmla="*/ 25622062 w 609"/>
                <a:gd name="T57" fmla="*/ 25842658 h 602"/>
                <a:gd name="T58" fmla="*/ 25622062 w 609"/>
                <a:gd name="T59" fmla="*/ 16575978 h 602"/>
                <a:gd name="T60" fmla="*/ 29245613 w 609"/>
                <a:gd name="T61" fmla="*/ 12921329 h 602"/>
                <a:gd name="T62" fmla="*/ 32868804 w 609"/>
                <a:gd name="T63" fmla="*/ 16575978 h 602"/>
                <a:gd name="T64" fmla="*/ 32868804 w 609"/>
                <a:gd name="T65" fmla="*/ 25842658 h 602"/>
                <a:gd name="T66" fmla="*/ 42056644 w 609"/>
                <a:gd name="T67" fmla="*/ 25842658 h 602"/>
                <a:gd name="T68" fmla="*/ 45679835 w 609"/>
                <a:gd name="T69" fmla="*/ 29497307 h 602"/>
                <a:gd name="T70" fmla="*/ 42056644 w 609"/>
                <a:gd name="T71" fmla="*/ 33282375 h 60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609" h="602">
                  <a:moveTo>
                    <a:pt x="608" y="544"/>
                  </a:moveTo>
                  <a:lnTo>
                    <a:pt x="608" y="544"/>
                  </a:lnTo>
                  <a:cubicBezTo>
                    <a:pt x="608" y="573"/>
                    <a:pt x="579" y="601"/>
                    <a:pt x="551" y="601"/>
                  </a:cubicBezTo>
                  <a:cubicBezTo>
                    <a:pt x="530" y="601"/>
                    <a:pt x="516" y="594"/>
                    <a:pt x="509" y="587"/>
                  </a:cubicBezTo>
                  <a:cubicBezTo>
                    <a:pt x="346" y="417"/>
                    <a:pt x="346" y="417"/>
                    <a:pt x="346" y="417"/>
                  </a:cubicBezTo>
                  <a:cubicBezTo>
                    <a:pt x="311" y="438"/>
                    <a:pt x="269" y="453"/>
                    <a:pt x="226" y="453"/>
                  </a:cubicBezTo>
                  <a:cubicBezTo>
                    <a:pt x="106" y="453"/>
                    <a:pt x="0" y="347"/>
                    <a:pt x="0" y="226"/>
                  </a:cubicBezTo>
                  <a:cubicBezTo>
                    <a:pt x="0" y="99"/>
                    <a:pt x="106" y="0"/>
                    <a:pt x="226" y="0"/>
                  </a:cubicBezTo>
                  <a:cubicBezTo>
                    <a:pt x="353" y="0"/>
                    <a:pt x="452" y="99"/>
                    <a:pt x="452" y="226"/>
                  </a:cubicBezTo>
                  <a:cubicBezTo>
                    <a:pt x="452" y="269"/>
                    <a:pt x="445" y="304"/>
                    <a:pt x="424" y="340"/>
                  </a:cubicBezTo>
                  <a:cubicBezTo>
                    <a:pt x="587" y="502"/>
                    <a:pt x="587" y="502"/>
                    <a:pt x="587" y="502"/>
                  </a:cubicBezTo>
                  <a:cubicBezTo>
                    <a:pt x="601" y="516"/>
                    <a:pt x="608" y="530"/>
                    <a:pt x="608" y="544"/>
                  </a:cubicBezTo>
                  <a:close/>
                  <a:moveTo>
                    <a:pt x="226" y="57"/>
                  </a:moveTo>
                  <a:lnTo>
                    <a:pt x="226" y="57"/>
                  </a:lnTo>
                  <a:cubicBezTo>
                    <a:pt x="134" y="57"/>
                    <a:pt x="56" y="127"/>
                    <a:pt x="56" y="226"/>
                  </a:cubicBezTo>
                  <a:cubicBezTo>
                    <a:pt x="56" y="318"/>
                    <a:pt x="134" y="396"/>
                    <a:pt x="226" y="396"/>
                  </a:cubicBezTo>
                  <a:cubicBezTo>
                    <a:pt x="325" y="396"/>
                    <a:pt x="396" y="318"/>
                    <a:pt x="396" y="226"/>
                  </a:cubicBezTo>
                  <a:cubicBezTo>
                    <a:pt x="396" y="127"/>
                    <a:pt x="325" y="57"/>
                    <a:pt x="226" y="57"/>
                  </a:cubicBezTo>
                  <a:close/>
                  <a:moveTo>
                    <a:pt x="325" y="255"/>
                  </a:moveTo>
                  <a:lnTo>
                    <a:pt x="325" y="255"/>
                  </a:lnTo>
                  <a:cubicBezTo>
                    <a:pt x="254" y="255"/>
                    <a:pt x="254" y="255"/>
                    <a:pt x="254" y="255"/>
                  </a:cubicBezTo>
                  <a:cubicBezTo>
                    <a:pt x="254" y="318"/>
                    <a:pt x="254" y="318"/>
                    <a:pt x="254" y="318"/>
                  </a:cubicBezTo>
                  <a:cubicBezTo>
                    <a:pt x="254" y="333"/>
                    <a:pt x="247" y="347"/>
                    <a:pt x="226" y="347"/>
                  </a:cubicBezTo>
                  <a:cubicBezTo>
                    <a:pt x="212" y="347"/>
                    <a:pt x="198" y="333"/>
                    <a:pt x="198" y="318"/>
                  </a:cubicBezTo>
                  <a:cubicBezTo>
                    <a:pt x="198" y="255"/>
                    <a:pt x="198" y="255"/>
                    <a:pt x="198" y="255"/>
                  </a:cubicBezTo>
                  <a:cubicBezTo>
                    <a:pt x="134" y="255"/>
                    <a:pt x="134" y="255"/>
                    <a:pt x="134" y="255"/>
                  </a:cubicBezTo>
                  <a:cubicBezTo>
                    <a:pt x="120" y="255"/>
                    <a:pt x="106" y="241"/>
                    <a:pt x="106" y="226"/>
                  </a:cubicBezTo>
                  <a:cubicBezTo>
                    <a:pt x="106" y="205"/>
                    <a:pt x="120" y="198"/>
                    <a:pt x="134" y="198"/>
                  </a:cubicBezTo>
                  <a:cubicBezTo>
                    <a:pt x="198" y="198"/>
                    <a:pt x="198" y="198"/>
                    <a:pt x="198" y="198"/>
                  </a:cubicBezTo>
                  <a:cubicBezTo>
                    <a:pt x="198" y="127"/>
                    <a:pt x="198" y="127"/>
                    <a:pt x="198" y="127"/>
                  </a:cubicBezTo>
                  <a:cubicBezTo>
                    <a:pt x="198" y="113"/>
                    <a:pt x="212" y="99"/>
                    <a:pt x="226" y="99"/>
                  </a:cubicBezTo>
                  <a:cubicBezTo>
                    <a:pt x="247" y="99"/>
                    <a:pt x="254" y="113"/>
                    <a:pt x="254" y="127"/>
                  </a:cubicBezTo>
                  <a:cubicBezTo>
                    <a:pt x="254" y="198"/>
                    <a:pt x="254" y="198"/>
                    <a:pt x="254" y="198"/>
                  </a:cubicBezTo>
                  <a:cubicBezTo>
                    <a:pt x="325" y="198"/>
                    <a:pt x="325" y="198"/>
                    <a:pt x="325" y="198"/>
                  </a:cubicBezTo>
                  <a:cubicBezTo>
                    <a:pt x="339" y="198"/>
                    <a:pt x="353" y="205"/>
                    <a:pt x="353" y="226"/>
                  </a:cubicBezTo>
                  <a:cubicBezTo>
                    <a:pt x="353" y="241"/>
                    <a:pt x="339" y="255"/>
                    <a:pt x="325" y="25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 userDrawn="1"/>
        </p:nvGrpSpPr>
        <p:grpSpPr>
          <a:xfrm>
            <a:off x="9743137" y="654595"/>
            <a:ext cx="577036" cy="577246"/>
            <a:chOff x="5436096" y="1274820"/>
            <a:chExt cx="432833" cy="432834"/>
          </a:xfrm>
        </p:grpSpPr>
        <p:sp>
          <p:nvSpPr>
            <p:cNvPr id="16" name="椭圆 16"/>
            <p:cNvSpPr>
              <a:spLocks noChangeArrowheads="1"/>
            </p:cNvSpPr>
            <p:nvPr/>
          </p:nvSpPr>
          <p:spPr bwMode="auto">
            <a:xfrm>
              <a:off x="5436096" y="1274820"/>
              <a:ext cx="432833" cy="43283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" name="Freeform 16"/>
            <p:cNvSpPr>
              <a:spLocks noChangeArrowheads="1"/>
            </p:cNvSpPr>
            <p:nvPr/>
          </p:nvSpPr>
          <p:spPr bwMode="auto">
            <a:xfrm>
              <a:off x="5554420" y="1377705"/>
              <a:ext cx="196183" cy="227065"/>
            </a:xfrm>
            <a:custGeom>
              <a:avLst/>
              <a:gdLst>
                <a:gd name="T0" fmla="*/ 58106390 w 475"/>
                <a:gd name="T1" fmla="*/ 71207247 h 552"/>
                <a:gd name="T2" fmla="*/ 58106390 w 475"/>
                <a:gd name="T3" fmla="*/ 71207247 h 552"/>
                <a:gd name="T4" fmla="*/ 54327993 w 475"/>
                <a:gd name="T5" fmla="*/ 71207247 h 552"/>
                <a:gd name="T6" fmla="*/ 54327993 w 475"/>
                <a:gd name="T7" fmla="*/ 0 h 552"/>
                <a:gd name="T8" fmla="*/ 58106390 w 475"/>
                <a:gd name="T9" fmla="*/ 0 h 552"/>
                <a:gd name="T10" fmla="*/ 61754124 w 475"/>
                <a:gd name="T11" fmla="*/ 3618618 h 552"/>
                <a:gd name="T12" fmla="*/ 61754124 w 475"/>
                <a:gd name="T13" fmla="*/ 67588630 h 552"/>
                <a:gd name="T14" fmla="*/ 58106390 w 475"/>
                <a:gd name="T15" fmla="*/ 71207247 h 552"/>
                <a:gd name="T16" fmla="*/ 7426131 w 475"/>
                <a:gd name="T17" fmla="*/ 67588630 h 552"/>
                <a:gd name="T18" fmla="*/ 7426131 w 475"/>
                <a:gd name="T19" fmla="*/ 67588630 h 552"/>
                <a:gd name="T20" fmla="*/ 7426131 w 475"/>
                <a:gd name="T21" fmla="*/ 63970012 h 552"/>
                <a:gd name="T22" fmla="*/ 13809846 w 475"/>
                <a:gd name="T23" fmla="*/ 63970012 h 552"/>
                <a:gd name="T24" fmla="*/ 21235977 w 475"/>
                <a:gd name="T25" fmla="*/ 56603721 h 552"/>
                <a:gd name="T26" fmla="*/ 13809846 w 475"/>
                <a:gd name="T27" fmla="*/ 49237429 h 552"/>
                <a:gd name="T28" fmla="*/ 7426131 w 475"/>
                <a:gd name="T29" fmla="*/ 49237429 h 552"/>
                <a:gd name="T30" fmla="*/ 7426131 w 475"/>
                <a:gd name="T31" fmla="*/ 42905028 h 552"/>
                <a:gd name="T32" fmla="*/ 13809846 w 475"/>
                <a:gd name="T33" fmla="*/ 42905028 h 552"/>
                <a:gd name="T34" fmla="*/ 21235977 w 475"/>
                <a:gd name="T35" fmla="*/ 35539095 h 552"/>
                <a:gd name="T36" fmla="*/ 13809846 w 475"/>
                <a:gd name="T37" fmla="*/ 28301860 h 552"/>
                <a:gd name="T38" fmla="*/ 7426131 w 475"/>
                <a:gd name="T39" fmla="*/ 28301860 h 552"/>
                <a:gd name="T40" fmla="*/ 7426131 w 475"/>
                <a:gd name="T41" fmla="*/ 21840403 h 552"/>
                <a:gd name="T42" fmla="*/ 13809846 w 475"/>
                <a:gd name="T43" fmla="*/ 21840403 h 552"/>
                <a:gd name="T44" fmla="*/ 21235977 w 475"/>
                <a:gd name="T45" fmla="*/ 14603167 h 552"/>
                <a:gd name="T46" fmla="*/ 13809846 w 475"/>
                <a:gd name="T47" fmla="*/ 7236876 h 552"/>
                <a:gd name="T48" fmla="*/ 7426131 w 475"/>
                <a:gd name="T49" fmla="*/ 7236876 h 552"/>
                <a:gd name="T50" fmla="*/ 7426131 w 475"/>
                <a:gd name="T51" fmla="*/ 3618618 h 552"/>
                <a:gd name="T52" fmla="*/ 11074226 w 475"/>
                <a:gd name="T53" fmla="*/ 0 h 552"/>
                <a:gd name="T54" fmla="*/ 50680259 w 475"/>
                <a:gd name="T55" fmla="*/ 0 h 552"/>
                <a:gd name="T56" fmla="*/ 50680259 w 475"/>
                <a:gd name="T57" fmla="*/ 71207247 h 552"/>
                <a:gd name="T58" fmla="*/ 11074226 w 475"/>
                <a:gd name="T59" fmla="*/ 71207247 h 552"/>
                <a:gd name="T60" fmla="*/ 7426131 w 475"/>
                <a:gd name="T61" fmla="*/ 67588630 h 552"/>
                <a:gd name="T62" fmla="*/ 17588243 w 475"/>
                <a:gd name="T63" fmla="*/ 14603167 h 552"/>
                <a:gd name="T64" fmla="*/ 17588243 w 475"/>
                <a:gd name="T65" fmla="*/ 14603167 h 552"/>
                <a:gd name="T66" fmla="*/ 13809846 w 475"/>
                <a:gd name="T67" fmla="*/ 18221785 h 552"/>
                <a:gd name="T68" fmla="*/ 3778036 w 475"/>
                <a:gd name="T69" fmla="*/ 18221785 h 552"/>
                <a:gd name="T70" fmla="*/ 0 w 475"/>
                <a:gd name="T71" fmla="*/ 14603167 h 552"/>
                <a:gd name="T72" fmla="*/ 3778036 w 475"/>
                <a:gd name="T73" fmla="*/ 10984909 h 552"/>
                <a:gd name="T74" fmla="*/ 13809846 w 475"/>
                <a:gd name="T75" fmla="*/ 10984909 h 552"/>
                <a:gd name="T76" fmla="*/ 17588243 w 475"/>
                <a:gd name="T77" fmla="*/ 14603167 h 552"/>
                <a:gd name="T78" fmla="*/ 3778036 w 475"/>
                <a:gd name="T79" fmla="*/ 31920478 h 552"/>
                <a:gd name="T80" fmla="*/ 3778036 w 475"/>
                <a:gd name="T81" fmla="*/ 31920478 h 552"/>
                <a:gd name="T82" fmla="*/ 13809846 w 475"/>
                <a:gd name="T83" fmla="*/ 31920478 h 552"/>
                <a:gd name="T84" fmla="*/ 17588243 w 475"/>
                <a:gd name="T85" fmla="*/ 35539095 h 552"/>
                <a:gd name="T86" fmla="*/ 13809846 w 475"/>
                <a:gd name="T87" fmla="*/ 39286770 h 552"/>
                <a:gd name="T88" fmla="*/ 3778036 w 475"/>
                <a:gd name="T89" fmla="*/ 39286770 h 552"/>
                <a:gd name="T90" fmla="*/ 0 w 475"/>
                <a:gd name="T91" fmla="*/ 35539095 h 552"/>
                <a:gd name="T92" fmla="*/ 3778036 w 475"/>
                <a:gd name="T93" fmla="*/ 31920478 h 552"/>
                <a:gd name="T94" fmla="*/ 3778036 w 475"/>
                <a:gd name="T95" fmla="*/ 52985462 h 552"/>
                <a:gd name="T96" fmla="*/ 3778036 w 475"/>
                <a:gd name="T97" fmla="*/ 52985462 h 552"/>
                <a:gd name="T98" fmla="*/ 13809846 w 475"/>
                <a:gd name="T99" fmla="*/ 52985462 h 552"/>
                <a:gd name="T100" fmla="*/ 17588243 w 475"/>
                <a:gd name="T101" fmla="*/ 56603721 h 552"/>
                <a:gd name="T102" fmla="*/ 13809846 w 475"/>
                <a:gd name="T103" fmla="*/ 60222338 h 552"/>
                <a:gd name="T104" fmla="*/ 3778036 w 475"/>
                <a:gd name="T105" fmla="*/ 60222338 h 552"/>
                <a:gd name="T106" fmla="*/ 0 w 475"/>
                <a:gd name="T107" fmla="*/ 56603721 h 552"/>
                <a:gd name="T108" fmla="*/ 3778036 w 475"/>
                <a:gd name="T109" fmla="*/ 52985462 h 55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475" h="552">
                  <a:moveTo>
                    <a:pt x="446" y="551"/>
                  </a:moveTo>
                  <a:lnTo>
                    <a:pt x="446" y="551"/>
                  </a:lnTo>
                  <a:cubicBezTo>
                    <a:pt x="417" y="551"/>
                    <a:pt x="417" y="551"/>
                    <a:pt x="417" y="551"/>
                  </a:cubicBezTo>
                  <a:cubicBezTo>
                    <a:pt x="417" y="0"/>
                    <a:pt x="417" y="0"/>
                    <a:pt x="417" y="0"/>
                  </a:cubicBezTo>
                  <a:cubicBezTo>
                    <a:pt x="446" y="0"/>
                    <a:pt x="446" y="0"/>
                    <a:pt x="446" y="0"/>
                  </a:cubicBezTo>
                  <a:cubicBezTo>
                    <a:pt x="460" y="0"/>
                    <a:pt x="474" y="14"/>
                    <a:pt x="474" y="28"/>
                  </a:cubicBezTo>
                  <a:cubicBezTo>
                    <a:pt x="474" y="523"/>
                    <a:pt x="474" y="523"/>
                    <a:pt x="474" y="523"/>
                  </a:cubicBezTo>
                  <a:cubicBezTo>
                    <a:pt x="474" y="537"/>
                    <a:pt x="460" y="551"/>
                    <a:pt x="446" y="551"/>
                  </a:cubicBezTo>
                  <a:close/>
                  <a:moveTo>
                    <a:pt x="57" y="523"/>
                  </a:moveTo>
                  <a:lnTo>
                    <a:pt x="57" y="523"/>
                  </a:lnTo>
                  <a:cubicBezTo>
                    <a:pt x="57" y="495"/>
                    <a:pt x="57" y="495"/>
                    <a:pt x="57" y="495"/>
                  </a:cubicBezTo>
                  <a:cubicBezTo>
                    <a:pt x="106" y="495"/>
                    <a:pt x="106" y="495"/>
                    <a:pt x="106" y="495"/>
                  </a:cubicBezTo>
                  <a:cubicBezTo>
                    <a:pt x="135" y="495"/>
                    <a:pt x="163" y="466"/>
                    <a:pt x="163" y="438"/>
                  </a:cubicBezTo>
                  <a:cubicBezTo>
                    <a:pt x="163" y="403"/>
                    <a:pt x="135" y="381"/>
                    <a:pt x="106" y="381"/>
                  </a:cubicBezTo>
                  <a:cubicBezTo>
                    <a:pt x="57" y="381"/>
                    <a:pt x="57" y="381"/>
                    <a:pt x="57" y="381"/>
                  </a:cubicBezTo>
                  <a:cubicBezTo>
                    <a:pt x="57" y="332"/>
                    <a:pt x="57" y="332"/>
                    <a:pt x="57" y="332"/>
                  </a:cubicBezTo>
                  <a:cubicBezTo>
                    <a:pt x="106" y="332"/>
                    <a:pt x="106" y="332"/>
                    <a:pt x="106" y="332"/>
                  </a:cubicBezTo>
                  <a:cubicBezTo>
                    <a:pt x="135" y="332"/>
                    <a:pt x="163" y="304"/>
                    <a:pt x="163" y="275"/>
                  </a:cubicBezTo>
                  <a:cubicBezTo>
                    <a:pt x="163" y="247"/>
                    <a:pt x="135" y="219"/>
                    <a:pt x="106" y="219"/>
                  </a:cubicBezTo>
                  <a:cubicBezTo>
                    <a:pt x="57" y="219"/>
                    <a:pt x="57" y="219"/>
                    <a:pt x="57" y="219"/>
                  </a:cubicBezTo>
                  <a:cubicBezTo>
                    <a:pt x="57" y="169"/>
                    <a:pt x="57" y="169"/>
                    <a:pt x="57" y="169"/>
                  </a:cubicBezTo>
                  <a:cubicBezTo>
                    <a:pt x="106" y="169"/>
                    <a:pt x="106" y="169"/>
                    <a:pt x="106" y="169"/>
                  </a:cubicBezTo>
                  <a:cubicBezTo>
                    <a:pt x="135" y="169"/>
                    <a:pt x="163" y="148"/>
                    <a:pt x="163" y="113"/>
                  </a:cubicBezTo>
                  <a:cubicBezTo>
                    <a:pt x="163" y="85"/>
                    <a:pt x="135" y="56"/>
                    <a:pt x="106" y="56"/>
                  </a:cubicBezTo>
                  <a:cubicBezTo>
                    <a:pt x="57" y="56"/>
                    <a:pt x="57" y="56"/>
                    <a:pt x="57" y="56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7" y="14"/>
                    <a:pt x="71" y="0"/>
                    <a:pt x="85" y="0"/>
                  </a:cubicBezTo>
                  <a:cubicBezTo>
                    <a:pt x="389" y="0"/>
                    <a:pt x="389" y="0"/>
                    <a:pt x="389" y="0"/>
                  </a:cubicBezTo>
                  <a:cubicBezTo>
                    <a:pt x="389" y="551"/>
                    <a:pt x="389" y="551"/>
                    <a:pt x="389" y="551"/>
                  </a:cubicBezTo>
                  <a:cubicBezTo>
                    <a:pt x="85" y="551"/>
                    <a:pt x="85" y="551"/>
                    <a:pt x="85" y="551"/>
                  </a:cubicBezTo>
                  <a:cubicBezTo>
                    <a:pt x="71" y="551"/>
                    <a:pt x="57" y="537"/>
                    <a:pt x="57" y="523"/>
                  </a:cubicBezTo>
                  <a:close/>
                  <a:moveTo>
                    <a:pt x="135" y="113"/>
                  </a:moveTo>
                  <a:lnTo>
                    <a:pt x="135" y="113"/>
                  </a:lnTo>
                  <a:cubicBezTo>
                    <a:pt x="135" y="134"/>
                    <a:pt x="120" y="141"/>
                    <a:pt x="106" y="141"/>
                  </a:cubicBezTo>
                  <a:cubicBezTo>
                    <a:pt x="29" y="141"/>
                    <a:pt x="29" y="141"/>
                    <a:pt x="29" y="141"/>
                  </a:cubicBezTo>
                  <a:cubicBezTo>
                    <a:pt x="15" y="141"/>
                    <a:pt x="0" y="134"/>
                    <a:pt x="0" y="113"/>
                  </a:cubicBezTo>
                  <a:cubicBezTo>
                    <a:pt x="0" y="99"/>
                    <a:pt x="15" y="85"/>
                    <a:pt x="29" y="85"/>
                  </a:cubicBezTo>
                  <a:cubicBezTo>
                    <a:pt x="106" y="85"/>
                    <a:pt x="106" y="85"/>
                    <a:pt x="106" y="85"/>
                  </a:cubicBezTo>
                  <a:cubicBezTo>
                    <a:pt x="120" y="85"/>
                    <a:pt x="135" y="99"/>
                    <a:pt x="135" y="113"/>
                  </a:cubicBezTo>
                  <a:close/>
                  <a:moveTo>
                    <a:pt x="29" y="247"/>
                  </a:moveTo>
                  <a:lnTo>
                    <a:pt x="29" y="247"/>
                  </a:lnTo>
                  <a:cubicBezTo>
                    <a:pt x="106" y="247"/>
                    <a:pt x="106" y="247"/>
                    <a:pt x="106" y="247"/>
                  </a:cubicBezTo>
                  <a:cubicBezTo>
                    <a:pt x="120" y="247"/>
                    <a:pt x="135" y="261"/>
                    <a:pt x="135" y="275"/>
                  </a:cubicBezTo>
                  <a:cubicBezTo>
                    <a:pt x="135" y="290"/>
                    <a:pt x="120" y="304"/>
                    <a:pt x="106" y="304"/>
                  </a:cubicBezTo>
                  <a:cubicBezTo>
                    <a:pt x="29" y="304"/>
                    <a:pt x="29" y="304"/>
                    <a:pt x="29" y="304"/>
                  </a:cubicBezTo>
                  <a:cubicBezTo>
                    <a:pt x="15" y="304"/>
                    <a:pt x="0" y="290"/>
                    <a:pt x="0" y="275"/>
                  </a:cubicBezTo>
                  <a:cubicBezTo>
                    <a:pt x="0" y="261"/>
                    <a:pt x="15" y="247"/>
                    <a:pt x="29" y="247"/>
                  </a:cubicBezTo>
                  <a:close/>
                  <a:moveTo>
                    <a:pt x="29" y="410"/>
                  </a:moveTo>
                  <a:lnTo>
                    <a:pt x="29" y="410"/>
                  </a:lnTo>
                  <a:cubicBezTo>
                    <a:pt x="106" y="410"/>
                    <a:pt x="106" y="410"/>
                    <a:pt x="106" y="410"/>
                  </a:cubicBezTo>
                  <a:cubicBezTo>
                    <a:pt x="120" y="410"/>
                    <a:pt x="135" y="417"/>
                    <a:pt x="135" y="438"/>
                  </a:cubicBezTo>
                  <a:cubicBezTo>
                    <a:pt x="135" y="452"/>
                    <a:pt x="120" y="466"/>
                    <a:pt x="106" y="466"/>
                  </a:cubicBezTo>
                  <a:cubicBezTo>
                    <a:pt x="29" y="466"/>
                    <a:pt x="29" y="466"/>
                    <a:pt x="29" y="466"/>
                  </a:cubicBezTo>
                  <a:cubicBezTo>
                    <a:pt x="15" y="466"/>
                    <a:pt x="0" y="452"/>
                    <a:pt x="0" y="438"/>
                  </a:cubicBezTo>
                  <a:cubicBezTo>
                    <a:pt x="0" y="417"/>
                    <a:pt x="15" y="410"/>
                    <a:pt x="29" y="4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8" name="组合 17"/>
          <p:cNvGrpSpPr/>
          <p:nvPr userDrawn="1"/>
        </p:nvGrpSpPr>
        <p:grpSpPr>
          <a:xfrm>
            <a:off x="7151187" y="654595"/>
            <a:ext cx="577036" cy="577246"/>
            <a:chOff x="3491880" y="1274820"/>
            <a:chExt cx="432833" cy="432834"/>
          </a:xfrm>
        </p:grpSpPr>
        <p:sp>
          <p:nvSpPr>
            <p:cNvPr id="19" name="椭圆 16"/>
            <p:cNvSpPr>
              <a:spLocks noChangeArrowheads="1"/>
            </p:cNvSpPr>
            <p:nvPr/>
          </p:nvSpPr>
          <p:spPr bwMode="auto">
            <a:xfrm>
              <a:off x="3491880" y="1274820"/>
              <a:ext cx="432833" cy="432834"/>
            </a:xfrm>
            <a:prstGeom prst="ellipse">
              <a:avLst/>
            </a:prstGeom>
            <a:solidFill>
              <a:srgbClr val="136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" name="Freeform 75"/>
            <p:cNvSpPr>
              <a:spLocks noChangeArrowheads="1"/>
            </p:cNvSpPr>
            <p:nvPr/>
          </p:nvSpPr>
          <p:spPr bwMode="auto">
            <a:xfrm>
              <a:off x="3583864" y="1385879"/>
              <a:ext cx="248863" cy="210716"/>
            </a:xfrm>
            <a:custGeom>
              <a:avLst/>
              <a:gdLst>
                <a:gd name="T0" fmla="*/ 74657633 w 602"/>
                <a:gd name="T1" fmla="*/ 66362244 h 510"/>
                <a:gd name="T2" fmla="*/ 74657633 w 602"/>
                <a:gd name="T3" fmla="*/ 66362244 h 510"/>
                <a:gd name="T4" fmla="*/ 3654665 w 602"/>
                <a:gd name="T5" fmla="*/ 66362244 h 510"/>
                <a:gd name="T6" fmla="*/ 0 w 602"/>
                <a:gd name="T7" fmla="*/ 62711741 h 510"/>
                <a:gd name="T8" fmla="*/ 0 w 602"/>
                <a:gd name="T9" fmla="*/ 3650503 h 510"/>
                <a:gd name="T10" fmla="*/ 3654665 w 602"/>
                <a:gd name="T11" fmla="*/ 0 h 510"/>
                <a:gd name="T12" fmla="*/ 7308970 w 602"/>
                <a:gd name="T13" fmla="*/ 3650503 h 510"/>
                <a:gd name="T14" fmla="*/ 7308970 w 602"/>
                <a:gd name="T15" fmla="*/ 50717076 h 510"/>
                <a:gd name="T16" fmla="*/ 7308970 w 602"/>
                <a:gd name="T17" fmla="*/ 50717076 h 510"/>
                <a:gd name="T18" fmla="*/ 7308970 w 602"/>
                <a:gd name="T19" fmla="*/ 58930528 h 510"/>
                <a:gd name="T20" fmla="*/ 74657633 w 602"/>
                <a:gd name="T21" fmla="*/ 58930528 h 510"/>
                <a:gd name="T22" fmla="*/ 78442719 w 602"/>
                <a:gd name="T23" fmla="*/ 62711741 h 510"/>
                <a:gd name="T24" fmla="*/ 74657633 w 602"/>
                <a:gd name="T25" fmla="*/ 66362244 h 510"/>
                <a:gd name="T26" fmla="*/ 66434636 w 602"/>
                <a:gd name="T27" fmla="*/ 55280025 h 510"/>
                <a:gd name="T28" fmla="*/ 66434636 w 602"/>
                <a:gd name="T29" fmla="*/ 55280025 h 510"/>
                <a:gd name="T30" fmla="*/ 58995246 w 602"/>
                <a:gd name="T31" fmla="*/ 55280025 h 510"/>
                <a:gd name="T32" fmla="*/ 55340580 w 602"/>
                <a:gd name="T33" fmla="*/ 51629522 h 510"/>
                <a:gd name="T34" fmla="*/ 55340580 w 602"/>
                <a:gd name="T35" fmla="*/ 25814941 h 510"/>
                <a:gd name="T36" fmla="*/ 58995246 w 602"/>
                <a:gd name="T37" fmla="*/ 22164077 h 510"/>
                <a:gd name="T38" fmla="*/ 66434636 w 602"/>
                <a:gd name="T39" fmla="*/ 22164077 h 510"/>
                <a:gd name="T40" fmla="*/ 70089301 w 602"/>
                <a:gd name="T41" fmla="*/ 25814941 h 510"/>
                <a:gd name="T42" fmla="*/ 70089301 w 602"/>
                <a:gd name="T43" fmla="*/ 51629522 h 510"/>
                <a:gd name="T44" fmla="*/ 66434636 w 602"/>
                <a:gd name="T45" fmla="*/ 55280025 h 510"/>
                <a:gd name="T46" fmla="*/ 45159830 w 602"/>
                <a:gd name="T47" fmla="*/ 55280025 h 510"/>
                <a:gd name="T48" fmla="*/ 45159830 w 602"/>
                <a:gd name="T49" fmla="*/ 55280025 h 510"/>
                <a:gd name="T50" fmla="*/ 37850860 w 602"/>
                <a:gd name="T51" fmla="*/ 55280025 h 510"/>
                <a:gd name="T52" fmla="*/ 34065774 w 602"/>
                <a:gd name="T53" fmla="*/ 51629522 h 510"/>
                <a:gd name="T54" fmla="*/ 34065774 w 602"/>
                <a:gd name="T55" fmla="*/ 11082219 h 510"/>
                <a:gd name="T56" fmla="*/ 37850860 w 602"/>
                <a:gd name="T57" fmla="*/ 7431355 h 510"/>
                <a:gd name="T58" fmla="*/ 45159830 w 602"/>
                <a:gd name="T59" fmla="*/ 7431355 h 510"/>
                <a:gd name="T60" fmla="*/ 48814495 w 602"/>
                <a:gd name="T61" fmla="*/ 11082219 h 510"/>
                <a:gd name="T62" fmla="*/ 48814495 w 602"/>
                <a:gd name="T63" fmla="*/ 51629522 h 510"/>
                <a:gd name="T64" fmla="*/ 45159830 w 602"/>
                <a:gd name="T65" fmla="*/ 55280025 h 510"/>
                <a:gd name="T66" fmla="*/ 24929472 w 602"/>
                <a:gd name="T67" fmla="*/ 55280025 h 510"/>
                <a:gd name="T68" fmla="*/ 24929472 w 602"/>
                <a:gd name="T69" fmla="*/ 55280025 h 510"/>
                <a:gd name="T70" fmla="*/ 17489720 w 602"/>
                <a:gd name="T71" fmla="*/ 55280025 h 510"/>
                <a:gd name="T72" fmla="*/ 13835055 w 602"/>
                <a:gd name="T73" fmla="*/ 51629522 h 510"/>
                <a:gd name="T74" fmla="*/ 13835055 w 602"/>
                <a:gd name="T75" fmla="*/ 44198166 h 510"/>
                <a:gd name="T76" fmla="*/ 17489720 w 602"/>
                <a:gd name="T77" fmla="*/ 40547302 h 510"/>
                <a:gd name="T78" fmla="*/ 24929472 w 602"/>
                <a:gd name="T79" fmla="*/ 40547302 h 510"/>
                <a:gd name="T80" fmla="*/ 28583776 w 602"/>
                <a:gd name="T81" fmla="*/ 44198166 h 510"/>
                <a:gd name="T82" fmla="*/ 28583776 w 602"/>
                <a:gd name="T83" fmla="*/ 51629522 h 510"/>
                <a:gd name="T84" fmla="*/ 24929472 w 602"/>
                <a:gd name="T85" fmla="*/ 55280025 h 51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02" h="510">
                  <a:moveTo>
                    <a:pt x="572" y="509"/>
                  </a:moveTo>
                  <a:lnTo>
                    <a:pt x="572" y="509"/>
                  </a:lnTo>
                  <a:cubicBezTo>
                    <a:pt x="28" y="509"/>
                    <a:pt x="28" y="509"/>
                    <a:pt x="28" y="509"/>
                  </a:cubicBezTo>
                  <a:cubicBezTo>
                    <a:pt x="14" y="509"/>
                    <a:pt x="0" y="502"/>
                    <a:pt x="0" y="481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4"/>
                    <a:pt x="14" y="0"/>
                    <a:pt x="28" y="0"/>
                  </a:cubicBezTo>
                  <a:cubicBezTo>
                    <a:pt x="42" y="0"/>
                    <a:pt x="56" y="14"/>
                    <a:pt x="56" y="28"/>
                  </a:cubicBezTo>
                  <a:cubicBezTo>
                    <a:pt x="56" y="389"/>
                    <a:pt x="56" y="389"/>
                    <a:pt x="56" y="389"/>
                  </a:cubicBezTo>
                  <a:cubicBezTo>
                    <a:pt x="56" y="452"/>
                    <a:pt x="56" y="452"/>
                    <a:pt x="56" y="452"/>
                  </a:cubicBezTo>
                  <a:cubicBezTo>
                    <a:pt x="572" y="452"/>
                    <a:pt x="572" y="452"/>
                    <a:pt x="572" y="452"/>
                  </a:cubicBezTo>
                  <a:cubicBezTo>
                    <a:pt x="594" y="452"/>
                    <a:pt x="601" y="467"/>
                    <a:pt x="601" y="481"/>
                  </a:cubicBezTo>
                  <a:cubicBezTo>
                    <a:pt x="601" y="502"/>
                    <a:pt x="594" y="509"/>
                    <a:pt x="572" y="509"/>
                  </a:cubicBezTo>
                  <a:close/>
                  <a:moveTo>
                    <a:pt x="509" y="424"/>
                  </a:moveTo>
                  <a:lnTo>
                    <a:pt x="509" y="424"/>
                  </a:lnTo>
                  <a:cubicBezTo>
                    <a:pt x="452" y="424"/>
                    <a:pt x="452" y="424"/>
                    <a:pt x="452" y="424"/>
                  </a:cubicBezTo>
                  <a:cubicBezTo>
                    <a:pt x="438" y="424"/>
                    <a:pt x="424" y="417"/>
                    <a:pt x="424" y="396"/>
                  </a:cubicBezTo>
                  <a:cubicBezTo>
                    <a:pt x="424" y="198"/>
                    <a:pt x="424" y="198"/>
                    <a:pt x="424" y="198"/>
                  </a:cubicBezTo>
                  <a:cubicBezTo>
                    <a:pt x="424" y="184"/>
                    <a:pt x="438" y="170"/>
                    <a:pt x="452" y="170"/>
                  </a:cubicBezTo>
                  <a:cubicBezTo>
                    <a:pt x="509" y="170"/>
                    <a:pt x="509" y="170"/>
                    <a:pt x="509" y="170"/>
                  </a:cubicBezTo>
                  <a:cubicBezTo>
                    <a:pt x="523" y="170"/>
                    <a:pt x="537" y="184"/>
                    <a:pt x="537" y="198"/>
                  </a:cubicBezTo>
                  <a:cubicBezTo>
                    <a:pt x="537" y="396"/>
                    <a:pt x="537" y="396"/>
                    <a:pt x="537" y="396"/>
                  </a:cubicBezTo>
                  <a:cubicBezTo>
                    <a:pt x="537" y="417"/>
                    <a:pt x="523" y="424"/>
                    <a:pt x="509" y="424"/>
                  </a:cubicBezTo>
                  <a:close/>
                  <a:moveTo>
                    <a:pt x="346" y="424"/>
                  </a:moveTo>
                  <a:lnTo>
                    <a:pt x="346" y="424"/>
                  </a:lnTo>
                  <a:cubicBezTo>
                    <a:pt x="290" y="424"/>
                    <a:pt x="290" y="424"/>
                    <a:pt x="290" y="424"/>
                  </a:cubicBezTo>
                  <a:cubicBezTo>
                    <a:pt x="276" y="424"/>
                    <a:pt x="261" y="417"/>
                    <a:pt x="261" y="396"/>
                  </a:cubicBezTo>
                  <a:cubicBezTo>
                    <a:pt x="261" y="85"/>
                    <a:pt x="261" y="85"/>
                    <a:pt x="261" y="85"/>
                  </a:cubicBezTo>
                  <a:cubicBezTo>
                    <a:pt x="261" y="71"/>
                    <a:pt x="276" y="57"/>
                    <a:pt x="290" y="57"/>
                  </a:cubicBezTo>
                  <a:cubicBezTo>
                    <a:pt x="346" y="57"/>
                    <a:pt x="346" y="57"/>
                    <a:pt x="346" y="57"/>
                  </a:cubicBezTo>
                  <a:cubicBezTo>
                    <a:pt x="367" y="57"/>
                    <a:pt x="374" y="71"/>
                    <a:pt x="374" y="85"/>
                  </a:cubicBezTo>
                  <a:cubicBezTo>
                    <a:pt x="374" y="396"/>
                    <a:pt x="374" y="396"/>
                    <a:pt x="374" y="396"/>
                  </a:cubicBezTo>
                  <a:cubicBezTo>
                    <a:pt x="374" y="417"/>
                    <a:pt x="367" y="424"/>
                    <a:pt x="346" y="424"/>
                  </a:cubicBezTo>
                  <a:close/>
                  <a:moveTo>
                    <a:pt x="191" y="424"/>
                  </a:moveTo>
                  <a:lnTo>
                    <a:pt x="191" y="424"/>
                  </a:lnTo>
                  <a:cubicBezTo>
                    <a:pt x="134" y="424"/>
                    <a:pt x="134" y="424"/>
                    <a:pt x="134" y="424"/>
                  </a:cubicBezTo>
                  <a:cubicBezTo>
                    <a:pt x="113" y="424"/>
                    <a:pt x="106" y="417"/>
                    <a:pt x="106" y="396"/>
                  </a:cubicBezTo>
                  <a:cubicBezTo>
                    <a:pt x="106" y="339"/>
                    <a:pt x="106" y="339"/>
                    <a:pt x="106" y="339"/>
                  </a:cubicBezTo>
                  <a:cubicBezTo>
                    <a:pt x="106" y="325"/>
                    <a:pt x="113" y="311"/>
                    <a:pt x="134" y="311"/>
                  </a:cubicBezTo>
                  <a:cubicBezTo>
                    <a:pt x="191" y="311"/>
                    <a:pt x="191" y="311"/>
                    <a:pt x="191" y="311"/>
                  </a:cubicBezTo>
                  <a:cubicBezTo>
                    <a:pt x="205" y="311"/>
                    <a:pt x="219" y="325"/>
                    <a:pt x="219" y="339"/>
                  </a:cubicBezTo>
                  <a:cubicBezTo>
                    <a:pt x="219" y="396"/>
                    <a:pt x="219" y="396"/>
                    <a:pt x="219" y="396"/>
                  </a:cubicBezTo>
                  <a:cubicBezTo>
                    <a:pt x="219" y="417"/>
                    <a:pt x="205" y="424"/>
                    <a:pt x="191" y="4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21" name="组合 20"/>
          <p:cNvGrpSpPr/>
          <p:nvPr userDrawn="1"/>
        </p:nvGrpSpPr>
        <p:grpSpPr>
          <a:xfrm>
            <a:off x="8015170" y="654595"/>
            <a:ext cx="577036" cy="577246"/>
            <a:chOff x="4139952" y="1274820"/>
            <a:chExt cx="432833" cy="432834"/>
          </a:xfrm>
        </p:grpSpPr>
        <p:sp>
          <p:nvSpPr>
            <p:cNvPr id="22" name="椭圆 16"/>
            <p:cNvSpPr>
              <a:spLocks noChangeArrowheads="1"/>
            </p:cNvSpPr>
            <p:nvPr/>
          </p:nvSpPr>
          <p:spPr bwMode="auto">
            <a:xfrm>
              <a:off x="4139952" y="1274820"/>
              <a:ext cx="432833" cy="432834"/>
            </a:xfrm>
            <a:prstGeom prst="ellipse">
              <a:avLst/>
            </a:prstGeom>
            <a:solidFill>
              <a:srgbClr val="3992DB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" name="Freeform 84"/>
            <p:cNvSpPr>
              <a:spLocks noChangeArrowheads="1"/>
            </p:cNvSpPr>
            <p:nvPr/>
          </p:nvSpPr>
          <p:spPr bwMode="auto">
            <a:xfrm>
              <a:off x="4241546" y="1366806"/>
              <a:ext cx="248863" cy="248863"/>
            </a:xfrm>
            <a:custGeom>
              <a:avLst/>
              <a:gdLst>
                <a:gd name="T0" fmla="*/ 43332858 w 602"/>
                <a:gd name="T1" fmla="*/ 34979440 h 602"/>
                <a:gd name="T2" fmla="*/ 43332858 w 602"/>
                <a:gd name="T3" fmla="*/ 34979440 h 602"/>
                <a:gd name="T4" fmla="*/ 43332858 w 602"/>
                <a:gd name="T5" fmla="*/ 0 h 602"/>
                <a:gd name="T6" fmla="*/ 78442719 w 602"/>
                <a:gd name="T7" fmla="*/ 34979440 h 602"/>
                <a:gd name="T8" fmla="*/ 43332858 w 602"/>
                <a:gd name="T9" fmla="*/ 34979440 h 602"/>
                <a:gd name="T10" fmla="*/ 36023527 w 602"/>
                <a:gd name="T11" fmla="*/ 78442719 h 602"/>
                <a:gd name="T12" fmla="*/ 36023527 w 602"/>
                <a:gd name="T13" fmla="*/ 78442719 h 602"/>
                <a:gd name="T14" fmla="*/ 0 w 602"/>
                <a:gd name="T15" fmla="*/ 42419192 h 602"/>
                <a:gd name="T16" fmla="*/ 36023527 w 602"/>
                <a:gd name="T17" fmla="*/ 7308970 h 602"/>
                <a:gd name="T18" fmla="*/ 36023527 w 602"/>
                <a:gd name="T19" fmla="*/ 42419192 h 602"/>
                <a:gd name="T20" fmla="*/ 71002968 w 602"/>
                <a:gd name="T21" fmla="*/ 42419192 h 602"/>
                <a:gd name="T22" fmla="*/ 36023527 w 602"/>
                <a:gd name="T23" fmla="*/ 78442719 h 60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602" h="602">
                  <a:moveTo>
                    <a:pt x="332" y="268"/>
                  </a:moveTo>
                  <a:lnTo>
                    <a:pt x="332" y="268"/>
                  </a:lnTo>
                  <a:cubicBezTo>
                    <a:pt x="332" y="0"/>
                    <a:pt x="332" y="0"/>
                    <a:pt x="332" y="0"/>
                  </a:cubicBezTo>
                  <a:cubicBezTo>
                    <a:pt x="481" y="0"/>
                    <a:pt x="601" y="120"/>
                    <a:pt x="601" y="268"/>
                  </a:cubicBezTo>
                  <a:lnTo>
                    <a:pt x="332" y="268"/>
                  </a:lnTo>
                  <a:close/>
                  <a:moveTo>
                    <a:pt x="276" y="601"/>
                  </a:moveTo>
                  <a:lnTo>
                    <a:pt x="276" y="601"/>
                  </a:lnTo>
                  <a:cubicBezTo>
                    <a:pt x="120" y="601"/>
                    <a:pt x="0" y="480"/>
                    <a:pt x="0" y="325"/>
                  </a:cubicBezTo>
                  <a:cubicBezTo>
                    <a:pt x="0" y="176"/>
                    <a:pt x="120" y="56"/>
                    <a:pt x="276" y="56"/>
                  </a:cubicBezTo>
                  <a:cubicBezTo>
                    <a:pt x="276" y="325"/>
                    <a:pt x="276" y="325"/>
                    <a:pt x="276" y="325"/>
                  </a:cubicBezTo>
                  <a:cubicBezTo>
                    <a:pt x="544" y="325"/>
                    <a:pt x="544" y="325"/>
                    <a:pt x="544" y="325"/>
                  </a:cubicBezTo>
                  <a:cubicBezTo>
                    <a:pt x="544" y="480"/>
                    <a:pt x="424" y="601"/>
                    <a:pt x="276" y="6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none" lIns="34290" tIns="17145" rIns="34290" bIns="17145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521" y="274702"/>
            <a:ext cx="10971372" cy="1143265"/>
          </a:xfrm>
          <a:prstGeom prst="rect">
            <a:avLst/>
          </a:prstGeom>
        </p:spPr>
        <p:txBody>
          <a:bodyPr vert="horz" lIns="121917" tIns="60958" rIns="121917" bIns="60958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521" y="1600572"/>
            <a:ext cx="10971372" cy="4527011"/>
          </a:xfrm>
          <a:prstGeom prst="rect">
            <a:avLst/>
          </a:prstGeom>
        </p:spPr>
        <p:txBody>
          <a:bodyPr vert="horz" lIns="121917" tIns="60958" rIns="121917" bIns="60958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521" y="6357822"/>
            <a:ext cx="2844430" cy="365210"/>
          </a:xfrm>
          <a:prstGeom prst="rect">
            <a:avLst/>
          </a:prstGeom>
        </p:spPr>
        <p:txBody>
          <a:bodyPr vert="horz" lIns="121917" tIns="60958" rIns="121917" bIns="6095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058" y="6357822"/>
            <a:ext cx="3860297" cy="365210"/>
          </a:xfrm>
          <a:prstGeom prst="rect">
            <a:avLst/>
          </a:prstGeom>
        </p:spPr>
        <p:txBody>
          <a:bodyPr vert="horz" lIns="121917" tIns="60958" rIns="121917" bIns="60958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463" y="6357822"/>
            <a:ext cx="2844430" cy="365210"/>
          </a:xfrm>
          <a:prstGeom prst="rect">
            <a:avLst/>
          </a:prstGeom>
        </p:spPr>
        <p:txBody>
          <a:bodyPr vert="horz" lIns="121917" tIns="60958" rIns="121917" bIns="60958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xStyles>
    <p:titleStyle>
      <a:lvl1pPr algn="ctr" defTabSz="1219200" rtl="0" eaLnBrk="1" latinLnBrk="0" hangingPunct="1">
        <a:spcBef>
          <a:spcPct val="0"/>
        </a:spcBef>
        <a:buNone/>
        <a:defRPr sz="5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0600" indent="-3810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–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4000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600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800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400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2000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600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4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80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6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2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8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9.xml"/><Relationship Id="rId8" Type="http://schemas.openxmlformats.org/officeDocument/2006/relationships/tags" Target="../tags/tag8.xml"/><Relationship Id="rId7" Type="http://schemas.openxmlformats.org/officeDocument/2006/relationships/tags" Target="../tags/tag7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4" Type="http://schemas.openxmlformats.org/officeDocument/2006/relationships/notesSlide" Target="../notesSlides/notesSlide4.xml"/><Relationship Id="rId13" Type="http://schemas.openxmlformats.org/officeDocument/2006/relationships/slideLayout" Target="../slideLayouts/slideLayout4.xml"/><Relationship Id="rId12" Type="http://schemas.openxmlformats.org/officeDocument/2006/relationships/tags" Target="../tags/tag12.xml"/><Relationship Id="rId11" Type="http://schemas.openxmlformats.org/officeDocument/2006/relationships/tags" Target="../tags/tag11.xml"/><Relationship Id="rId10" Type="http://schemas.openxmlformats.org/officeDocument/2006/relationships/tags" Target="../tags/tag10.xml"/><Relationship Id="rId1" Type="http://schemas.openxmlformats.org/officeDocument/2006/relationships/tags" Target="../tags/tag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14.xml"/><Relationship Id="rId1" Type="http://schemas.openxmlformats.org/officeDocument/2006/relationships/tags" Target="../tags/tag13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16.xml"/><Relationship Id="rId1" Type="http://schemas.openxmlformats.org/officeDocument/2006/relationships/tags" Target="../tags/tag15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18.xml"/><Relationship Id="rId1" Type="http://schemas.openxmlformats.org/officeDocument/2006/relationships/tags" Target="../tags/tag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18"/>
          <p:cNvSpPr txBox="1"/>
          <p:nvPr/>
        </p:nvSpPr>
        <p:spPr>
          <a:xfrm>
            <a:off x="2504662" y="2534497"/>
            <a:ext cx="7406544" cy="783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sz="45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思源黑体 CN Medium" panose="020B0600000000000000" pitchFamily="34" charset="-122"/>
              </a:rPr>
              <a:t>第</a:t>
            </a:r>
            <a:r>
              <a:rPr lang="en-US" altLang="zh-CN" sz="45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思源黑体 CN Medium" panose="020B0600000000000000" pitchFamily="34" charset="-122"/>
              </a:rPr>
              <a:t>8</a:t>
            </a:r>
            <a:r>
              <a:rPr lang="zh-CN" sz="45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思源黑体 CN Medium" panose="020B0600000000000000" pitchFamily="34" charset="-122"/>
              </a:rPr>
              <a:t>章</a:t>
            </a:r>
            <a:r>
              <a:rPr lang="en-US" altLang="zh-CN" sz="45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思源黑体 CN Medium" panose="020B0600000000000000" pitchFamily="34" charset="-122"/>
              </a:rPr>
              <a:t> </a:t>
            </a:r>
            <a:r>
              <a:rPr lang="zh-CN" sz="45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思源黑体 CN Medium" panose="020B0600000000000000" pitchFamily="34" charset="-122"/>
              </a:rPr>
              <a:t>事务</a:t>
            </a:r>
            <a:endParaRPr lang="zh-CN" sz="45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思源黑体 CN Medium" panose="020B0600000000000000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1" name="Title 1"/>
          <p:cNvSpPr txBox="1"/>
          <p:nvPr/>
        </p:nvSpPr>
        <p:spPr>
          <a:xfrm>
            <a:off x="1143691" y="266995"/>
            <a:ext cx="3895536" cy="506086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8.1.2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事务的基本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操作</a:t>
            </a:r>
            <a:endParaRPr lang="zh-CN" altLang="en-US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7413" name="矩形 2"/>
          <p:cNvSpPr/>
          <p:nvPr/>
        </p:nvSpPr>
        <p:spPr>
          <a:xfrm>
            <a:off x="1130300" y="1490980"/>
            <a:ext cx="9135745" cy="11988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lnSpc>
                <a:spcPct val="150000"/>
              </a:lnSpc>
            </a:pPr>
            <a:r>
              <a:rPr lang="zh-CN" altLang="en-US" dirty="0">
                <a:latin typeface="Arial" panose="020B0604020202020204" pitchFamily="34" charset="0"/>
              </a:rPr>
              <a:t>在默认情况下，用户执行的每一条</a:t>
            </a: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SQL</a:t>
            </a:r>
            <a:r>
              <a:rPr lang="zh-CN" altLang="en-US" b="1" dirty="0">
                <a:solidFill>
                  <a:srgbClr val="0D74C9"/>
                </a:solidFill>
                <a:latin typeface="Arial" panose="020B0604020202020204" pitchFamily="34" charset="0"/>
              </a:rPr>
              <a:t>语句</a:t>
            </a:r>
            <a:r>
              <a:rPr lang="zh-CN" altLang="en-US" dirty="0">
                <a:latin typeface="Arial" panose="020B0604020202020204" pitchFamily="34" charset="0"/>
              </a:rPr>
              <a:t>都会被当成单独的事务</a:t>
            </a:r>
            <a:r>
              <a:rPr lang="zh-CN" altLang="en-US" b="1" dirty="0">
                <a:solidFill>
                  <a:srgbClr val="0D74C9"/>
                </a:solidFill>
                <a:latin typeface="Arial" panose="020B0604020202020204" pitchFamily="34" charset="0"/>
              </a:rPr>
              <a:t>自动提交</a:t>
            </a:r>
            <a:r>
              <a:rPr lang="zh-CN" altLang="en-US" dirty="0">
                <a:latin typeface="Arial" panose="020B0604020202020204" pitchFamily="34" charset="0"/>
              </a:rPr>
              <a:t>。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" name="矩形 2"/>
          <p:cNvSpPr/>
          <p:nvPr/>
        </p:nvSpPr>
        <p:spPr>
          <a:xfrm>
            <a:off x="1148080" y="2783840"/>
            <a:ext cx="9118600" cy="11988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lnSpc>
                <a:spcPct val="150000"/>
              </a:lnSpc>
            </a:pPr>
            <a:r>
              <a:rPr lang="zh-CN" altLang="en-US" dirty="0">
                <a:latin typeface="Arial" panose="020B0604020202020204" pitchFamily="34" charset="0"/>
              </a:rPr>
              <a:t>如果要将</a:t>
            </a:r>
            <a:r>
              <a:rPr lang="zh-CN" altLang="en-US" b="1" dirty="0">
                <a:solidFill>
                  <a:srgbClr val="0D74C9"/>
                </a:solidFill>
                <a:latin typeface="Arial" panose="020B0604020202020204" pitchFamily="34" charset="0"/>
              </a:rPr>
              <a:t>一组</a:t>
            </a: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SQL</a:t>
            </a:r>
            <a:r>
              <a:rPr lang="zh-CN" altLang="en-US" b="1" dirty="0">
                <a:solidFill>
                  <a:srgbClr val="0D74C9"/>
                </a:solidFill>
                <a:latin typeface="Arial" panose="020B0604020202020204" pitchFamily="34" charset="0"/>
              </a:rPr>
              <a:t>语句</a:t>
            </a:r>
            <a:r>
              <a:rPr lang="zh-CN" altLang="en-US" dirty="0">
                <a:latin typeface="Arial" panose="020B0604020202020204" pitchFamily="34" charset="0"/>
              </a:rPr>
              <a:t>作为一个</a:t>
            </a:r>
            <a:r>
              <a:rPr lang="zh-CN" altLang="en-US" b="1" dirty="0">
                <a:solidFill>
                  <a:srgbClr val="0D74C9"/>
                </a:solidFill>
                <a:latin typeface="Arial" panose="020B0604020202020204" pitchFamily="34" charset="0"/>
              </a:rPr>
              <a:t>事务</a:t>
            </a:r>
            <a:r>
              <a:rPr lang="zh-CN" altLang="en-US" dirty="0">
                <a:latin typeface="Arial" panose="020B0604020202020204" pitchFamily="34" charset="0"/>
              </a:rPr>
              <a:t>，则需要先执行以下语句显式地开启一个事务。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2" name="圆角矩形 2"/>
          <p:cNvSpPr>
            <a:spLocks noChangeArrowheads="1"/>
          </p:cNvSpPr>
          <p:nvPr/>
        </p:nvSpPr>
        <p:spPr bwMode="auto">
          <a:xfrm>
            <a:off x="3599180" y="4365625"/>
            <a:ext cx="4198620" cy="89281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2700" algn="ctr">
            <a:solidFill>
              <a:srgbClr val="00ACE6"/>
            </a:solidFill>
            <a:prstDash val="sysDot"/>
            <a:rou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13" name="矩形 3"/>
          <p:cNvSpPr>
            <a:spLocks noChangeArrowheads="1"/>
          </p:cNvSpPr>
          <p:nvPr/>
        </p:nvSpPr>
        <p:spPr bwMode="auto">
          <a:xfrm>
            <a:off x="3662680" y="4580255"/>
            <a:ext cx="3902710" cy="419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START TRANSACTION;</a:t>
            </a:r>
            <a:endParaRPr kumimoji="0" lang="zh-CN" altLang="zh-CN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3" grpId="0"/>
      <p:bldP spid="2" grpId="0"/>
      <p:bldP spid="12" grpId="0" bldLvl="0" animBg="1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1" name="Title 1"/>
          <p:cNvSpPr txBox="1"/>
          <p:nvPr/>
        </p:nvSpPr>
        <p:spPr>
          <a:xfrm>
            <a:off x="1143691" y="266995"/>
            <a:ext cx="3895536" cy="506086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8.1.2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事务的基本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操作</a:t>
            </a:r>
            <a:endParaRPr lang="zh-CN" altLang="en-US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8437" name="矩形 3"/>
          <p:cNvSpPr/>
          <p:nvPr/>
        </p:nvSpPr>
        <p:spPr>
          <a:xfrm>
            <a:off x="1206500" y="2218055"/>
            <a:ext cx="8492490" cy="11988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lnSpc>
                <a:spcPct val="150000"/>
              </a:lnSpc>
            </a:pPr>
            <a:r>
              <a:rPr lang="zh-CN" altLang="en-US" dirty="0">
                <a:latin typeface="Arial" panose="020B0604020202020204" pitchFamily="34" charset="0"/>
              </a:rPr>
              <a:t>此时，</a:t>
            </a:r>
            <a:r>
              <a:rPr lang="zh-CN" altLang="zh-CN" dirty="0">
                <a:latin typeface="Arial" panose="020B0604020202020204" pitchFamily="34" charset="0"/>
              </a:rPr>
              <a:t>每一条</a:t>
            </a:r>
            <a:r>
              <a:rPr lang="en-US" altLang="zh-CN" dirty="0">
                <a:latin typeface="Arial" panose="020B0604020202020204" pitchFamily="34" charset="0"/>
              </a:rPr>
              <a:t>SQL</a:t>
            </a:r>
            <a:r>
              <a:rPr lang="zh-CN" altLang="zh-CN" dirty="0">
                <a:latin typeface="Arial" panose="020B0604020202020204" pitchFamily="34" charset="0"/>
              </a:rPr>
              <a:t>语句不再</a:t>
            </a:r>
            <a:r>
              <a:rPr lang="zh-CN" altLang="zh-CN" b="1" dirty="0">
                <a:solidFill>
                  <a:srgbClr val="0D74C9"/>
                </a:solidFill>
                <a:latin typeface="Arial" panose="020B0604020202020204" pitchFamily="34" charset="0"/>
              </a:rPr>
              <a:t>自动提交</a:t>
            </a:r>
            <a:r>
              <a:rPr lang="zh-CN" altLang="zh-CN" dirty="0">
                <a:latin typeface="Arial" panose="020B0604020202020204" pitchFamily="34" charset="0"/>
              </a:rPr>
              <a:t>，用户需要</a:t>
            </a:r>
            <a:r>
              <a:rPr lang="zh-CN" altLang="zh-CN" b="1" dirty="0">
                <a:solidFill>
                  <a:srgbClr val="0D74C9"/>
                </a:solidFill>
                <a:latin typeface="Arial" panose="020B0604020202020204" pitchFamily="34" charset="0"/>
              </a:rPr>
              <a:t>手动提交</a:t>
            </a:r>
            <a:r>
              <a:rPr lang="zh-CN" altLang="zh-CN" dirty="0">
                <a:latin typeface="Arial" panose="020B0604020202020204" pitchFamily="34" charset="0"/>
              </a:rPr>
              <a:t>，操作才会生效。</a:t>
            </a:r>
            <a:endParaRPr lang="zh-CN" altLang="zh-CN" dirty="0">
              <a:latin typeface="Arial" panose="020B0604020202020204" pitchFamily="34" charset="0"/>
            </a:endParaRPr>
          </a:p>
        </p:txBody>
      </p:sp>
      <p:sp>
        <p:nvSpPr>
          <p:cNvPr id="14" name="圆角矩形 2"/>
          <p:cNvSpPr>
            <a:spLocks noChangeArrowheads="1"/>
          </p:cNvSpPr>
          <p:nvPr/>
        </p:nvSpPr>
        <p:spPr bwMode="auto">
          <a:xfrm>
            <a:off x="3833495" y="4077335"/>
            <a:ext cx="3238500" cy="7874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2700" algn="ctr">
            <a:solidFill>
              <a:srgbClr val="00ACE6"/>
            </a:solidFill>
            <a:prstDash val="sysDot"/>
            <a:rou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15" name="矩形 3"/>
          <p:cNvSpPr>
            <a:spLocks noChangeArrowheads="1"/>
          </p:cNvSpPr>
          <p:nvPr/>
        </p:nvSpPr>
        <p:spPr bwMode="auto">
          <a:xfrm>
            <a:off x="3896995" y="4291648"/>
            <a:ext cx="30099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COMMIT;</a:t>
            </a:r>
            <a:endParaRPr kumimoji="0" lang="zh-CN" altLang="zh-CN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7" grpId="0"/>
      <p:bldP spid="14" grpId="0" bldLvl="0" animBg="1"/>
      <p:bldP spid="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1" name="Title 1"/>
          <p:cNvSpPr txBox="1"/>
          <p:nvPr/>
        </p:nvSpPr>
        <p:spPr>
          <a:xfrm>
            <a:off x="1143691" y="266995"/>
            <a:ext cx="3895536" cy="506086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8.1.2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事务的基本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操作</a:t>
            </a:r>
            <a:endParaRPr lang="zh-CN" altLang="en-US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9461" name="矩形 3"/>
          <p:cNvSpPr/>
          <p:nvPr/>
        </p:nvSpPr>
        <p:spPr>
          <a:xfrm>
            <a:off x="1152525" y="2395855"/>
            <a:ext cx="10085705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zh-CN" altLang="en-US" dirty="0">
                <a:latin typeface="Arial" panose="020B0604020202020204" pitchFamily="34" charset="0"/>
              </a:rPr>
              <a:t>如果</a:t>
            </a:r>
            <a:r>
              <a:rPr lang="zh-CN" altLang="en-US" b="1" dirty="0">
                <a:solidFill>
                  <a:srgbClr val="0D74C9"/>
                </a:solidFill>
                <a:latin typeface="Arial" panose="020B0604020202020204" pitchFamily="34" charset="0"/>
              </a:rPr>
              <a:t>不想提交</a:t>
            </a:r>
            <a:r>
              <a:rPr lang="zh-CN" altLang="en-US" dirty="0">
                <a:latin typeface="Arial" panose="020B0604020202020204" pitchFamily="34" charset="0"/>
              </a:rPr>
              <a:t>当前事务，可以取消事务（即</a:t>
            </a:r>
            <a:r>
              <a:rPr lang="zh-CN" altLang="en-US" b="1" dirty="0">
                <a:solidFill>
                  <a:srgbClr val="0D74C9"/>
                </a:solidFill>
                <a:latin typeface="Arial" panose="020B0604020202020204" pitchFamily="34" charset="0"/>
              </a:rPr>
              <a:t>回滚</a:t>
            </a:r>
            <a:r>
              <a:rPr lang="zh-CN" altLang="en-US" dirty="0">
                <a:latin typeface="Arial" panose="020B0604020202020204" pitchFamily="34" charset="0"/>
              </a:rPr>
              <a:t>）。</a:t>
            </a:r>
            <a:endParaRPr lang="zh-CN" altLang="zh-CN" dirty="0">
              <a:latin typeface="Arial" panose="020B0604020202020204" pitchFamily="34" charset="0"/>
            </a:endParaRPr>
          </a:p>
        </p:txBody>
      </p:sp>
      <p:sp>
        <p:nvSpPr>
          <p:cNvPr id="2" name="圆角矩形 2"/>
          <p:cNvSpPr>
            <a:spLocks noChangeArrowheads="1"/>
          </p:cNvSpPr>
          <p:nvPr/>
        </p:nvSpPr>
        <p:spPr bwMode="auto">
          <a:xfrm>
            <a:off x="3575050" y="3429635"/>
            <a:ext cx="3238500" cy="7874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2700" algn="ctr">
            <a:solidFill>
              <a:srgbClr val="00ACE6"/>
            </a:solidFill>
            <a:prstDash val="sysDot"/>
            <a:rou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3" name="矩形 3"/>
          <p:cNvSpPr>
            <a:spLocks noChangeArrowheads="1"/>
          </p:cNvSpPr>
          <p:nvPr/>
        </p:nvSpPr>
        <p:spPr bwMode="auto">
          <a:xfrm>
            <a:off x="3638550" y="3643948"/>
            <a:ext cx="30099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ROLLBACK;</a:t>
            </a:r>
            <a:endParaRPr kumimoji="0" lang="zh-CN" altLang="zh-CN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1" grpId="0"/>
      <p:bldP spid="2" grpId="0" bldLvl="0" animBg="1"/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1" name="Title 1"/>
          <p:cNvSpPr txBox="1"/>
          <p:nvPr/>
        </p:nvSpPr>
        <p:spPr>
          <a:xfrm>
            <a:off x="1143691" y="266995"/>
            <a:ext cx="3895536" cy="506086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8.1.</a:t>
            </a:r>
            <a:r>
              <a:rPr 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2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事务的基本操作</a:t>
            </a:r>
            <a:endParaRPr lang="en-US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647122" y="1586547"/>
            <a:ext cx="5080000" cy="4523105"/>
          </a:xfrm>
          <a:prstGeom prst="rect">
            <a:avLst/>
          </a:prstGeom>
        </p:spPr>
        <p:txBody>
          <a:bodyPr>
            <a:spAutoFit/>
          </a:bodyPr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#</a:t>
            </a:r>
            <a:r>
              <a:rPr lang="en-US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①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选择数据库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mysql&gt; use xscj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Database changed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#</a:t>
            </a:r>
            <a:r>
              <a:rPr lang="en-US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②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创建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student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表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mysql&gt; CREATE TABLE `student` (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    -&gt; `name` VARCHAR(50) ,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    -&gt; `money` INT(11) DEFAULT 0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    -&gt; ) ENGINE=InnoDB;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Query OK, 0 rows affected (0.02 sec)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#</a:t>
            </a:r>
            <a:r>
              <a:rPr lang="en-US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③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插入数据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mysql&gt; INSERT INTO `student`(`name`, `money`) VALUES('Alex', 1000);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Query OK, 1 row affected (0.01 sec)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mysql&gt; INSERT INTO `student`(`name`, `money`) VALUES('Bill', 1000);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Query OK, 1 row affected (0.01 sec)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343025" y="1125855"/>
            <a:ext cx="362902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b="1" u="sng" dirty="0">
                <a:solidFill>
                  <a:srgbClr val="0070C0"/>
                </a:solidFill>
                <a:latin typeface="Arial" panose="020B0604020202020204" pitchFamily="34" charset="0"/>
                <a:sym typeface="+mn-ea"/>
              </a:rPr>
              <a:t>事务</a:t>
            </a:r>
            <a:r>
              <a:rPr lang="zh-CN" altLang="en-US" b="1" u="sng" dirty="0">
                <a:solidFill>
                  <a:srgbClr val="0070C0"/>
                </a:solidFill>
                <a:latin typeface="Arial" panose="020B0604020202020204" pitchFamily="34" charset="0"/>
                <a:sym typeface="+mn-ea"/>
              </a:rPr>
              <a:t>处理的使用演示</a:t>
            </a:r>
            <a:endParaRPr lang="zh-CN" altLang="en-US" sz="1200" b="1" u="sng" dirty="0" smtClean="0">
              <a:solidFill>
                <a:srgbClr val="0070C0"/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1" name="Title 1"/>
          <p:cNvSpPr txBox="1"/>
          <p:nvPr/>
        </p:nvSpPr>
        <p:spPr>
          <a:xfrm>
            <a:off x="1143691" y="266995"/>
            <a:ext cx="3895536" cy="506086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8.1.</a:t>
            </a:r>
            <a:r>
              <a:rPr 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2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事务的基本操作</a:t>
            </a:r>
            <a:endParaRPr lang="en-US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647122" y="2133917"/>
            <a:ext cx="5080000" cy="2306955"/>
          </a:xfrm>
          <a:prstGeom prst="rect">
            <a:avLst/>
          </a:prstGeom>
        </p:spPr>
        <p:txBody>
          <a:bodyPr>
            <a:spAutoFit/>
          </a:bodyPr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#</a:t>
            </a:r>
            <a:r>
              <a:rPr lang="en-US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④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查看用户数据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mysql&gt; SELECT name, money FROM student;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+------+---------+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| name | money   |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+------+---------+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| Alex | 1000.00 |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| Bill | 1000.00 |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+------+---------+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2 rows in set (0.01 sec)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343025" y="1125855"/>
            <a:ext cx="362902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b="1" u="sng" dirty="0">
                <a:solidFill>
                  <a:srgbClr val="0070C0"/>
                </a:solidFill>
                <a:latin typeface="Arial" panose="020B0604020202020204" pitchFamily="34" charset="0"/>
                <a:sym typeface="+mn-ea"/>
              </a:rPr>
              <a:t>事务</a:t>
            </a:r>
            <a:r>
              <a:rPr lang="zh-CN" altLang="en-US" b="1" u="sng" dirty="0">
                <a:solidFill>
                  <a:srgbClr val="0070C0"/>
                </a:solidFill>
                <a:latin typeface="Arial" panose="020B0604020202020204" pitchFamily="34" charset="0"/>
                <a:sym typeface="+mn-ea"/>
              </a:rPr>
              <a:t>处理的使用演示</a:t>
            </a:r>
            <a:endParaRPr lang="zh-CN" altLang="en-US" sz="1200" b="1" u="sng" dirty="0" smtClean="0">
              <a:solidFill>
                <a:srgbClr val="0070C0"/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" name="文本框 14"/>
          <p:cNvSpPr txBox="1"/>
          <p:nvPr/>
        </p:nvSpPr>
        <p:spPr>
          <a:xfrm>
            <a:off x="1343025" y="1125855"/>
            <a:ext cx="550227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b="1" u="sng" dirty="0">
                <a:solidFill>
                  <a:srgbClr val="0070C0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  <a:sym typeface="+mn-ea"/>
              </a:rPr>
              <a:t>将</a:t>
            </a:r>
            <a:r>
              <a:rPr lang="en-US" altLang="zh-CN" b="1" u="sng" dirty="0">
                <a:solidFill>
                  <a:srgbClr val="0070C0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  <a:sym typeface="+mn-ea"/>
              </a:rPr>
              <a:t>Alex</a:t>
            </a:r>
            <a:r>
              <a:rPr lang="zh-CN" altLang="en-US" b="1" u="sng" dirty="0">
                <a:solidFill>
                  <a:srgbClr val="0070C0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  <a:sym typeface="+mn-ea"/>
              </a:rPr>
              <a:t>用户的</a:t>
            </a:r>
            <a:r>
              <a:rPr lang="en-US" altLang="zh-CN" b="1" u="sng" dirty="0">
                <a:solidFill>
                  <a:srgbClr val="0070C0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  <a:sym typeface="+mn-ea"/>
              </a:rPr>
              <a:t>100</a:t>
            </a:r>
            <a:r>
              <a:rPr lang="zh-CN" altLang="en-US" b="1" u="sng" dirty="0">
                <a:solidFill>
                  <a:srgbClr val="0070C0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  <a:sym typeface="+mn-ea"/>
              </a:rPr>
              <a:t>元钱转给</a:t>
            </a:r>
            <a:r>
              <a:rPr lang="en-US" altLang="zh-CN" b="1" u="sng" dirty="0">
                <a:solidFill>
                  <a:srgbClr val="0070C0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  <a:sym typeface="+mn-ea"/>
              </a:rPr>
              <a:t>Bill</a:t>
            </a:r>
            <a:r>
              <a:rPr lang="zh-CN" altLang="en-US" b="1" u="sng" dirty="0">
                <a:solidFill>
                  <a:srgbClr val="0070C0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  <a:sym typeface="+mn-ea"/>
              </a:rPr>
              <a:t>用户</a:t>
            </a:r>
            <a:endParaRPr lang="zh-CN" altLang="en-US" sz="1200" b="1" u="sng" dirty="0" smtClean="0">
              <a:solidFill>
                <a:srgbClr val="0070C0"/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710815" y="1939290"/>
            <a:ext cx="6181725" cy="3046095"/>
          </a:xfrm>
          <a:prstGeom prst="rect">
            <a:avLst/>
          </a:prstGeom>
        </p:spPr>
        <p:txBody>
          <a:bodyPr wrap="square">
            <a:spAutoFit/>
          </a:bodyPr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#</a:t>
            </a:r>
            <a:r>
              <a:rPr lang="en-US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①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开启事务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mysql&gt; START TRANSACTION;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Query OK, 0 rows affected (0.00 sec)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#</a:t>
            </a:r>
            <a:r>
              <a:rPr lang="en-US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②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Alex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减少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100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元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mysql&gt; UPDATE student SET money =money - 100 WHERE name = 'Alex';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#</a:t>
            </a:r>
            <a:r>
              <a:rPr lang="en-US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③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Bill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增加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100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元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mysql&gt; UPDATE student SET money =money + 100 WHERE name = 'Bill';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Title 1"/>
          <p:cNvSpPr txBox="1"/>
          <p:nvPr/>
        </p:nvSpPr>
        <p:spPr>
          <a:xfrm>
            <a:off x="1143691" y="266995"/>
            <a:ext cx="3895536" cy="506086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8.1.</a:t>
            </a:r>
            <a:r>
              <a:rPr 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2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事务的基本操作</a:t>
            </a:r>
            <a:endParaRPr lang="en-US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" name="文本框 14"/>
          <p:cNvSpPr txBox="1"/>
          <p:nvPr/>
        </p:nvSpPr>
        <p:spPr>
          <a:xfrm>
            <a:off x="1343025" y="1125855"/>
            <a:ext cx="550227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b="1" u="sng" dirty="0">
                <a:solidFill>
                  <a:srgbClr val="0070C0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  <a:sym typeface="+mn-ea"/>
              </a:rPr>
              <a:t>将</a:t>
            </a:r>
            <a:r>
              <a:rPr lang="en-US" altLang="zh-CN" b="1" u="sng" dirty="0">
                <a:solidFill>
                  <a:srgbClr val="0070C0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  <a:sym typeface="+mn-ea"/>
              </a:rPr>
              <a:t>Alex</a:t>
            </a:r>
            <a:r>
              <a:rPr lang="zh-CN" altLang="en-US" b="1" u="sng" dirty="0">
                <a:solidFill>
                  <a:srgbClr val="0070C0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  <a:sym typeface="+mn-ea"/>
              </a:rPr>
              <a:t>用户的</a:t>
            </a:r>
            <a:r>
              <a:rPr lang="en-US" altLang="zh-CN" b="1" u="sng" dirty="0">
                <a:solidFill>
                  <a:srgbClr val="0070C0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  <a:sym typeface="+mn-ea"/>
              </a:rPr>
              <a:t>100</a:t>
            </a:r>
            <a:r>
              <a:rPr lang="zh-CN" altLang="en-US" b="1" u="sng" dirty="0">
                <a:solidFill>
                  <a:srgbClr val="0070C0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  <a:sym typeface="+mn-ea"/>
              </a:rPr>
              <a:t>元钱转给</a:t>
            </a:r>
            <a:r>
              <a:rPr lang="en-US" altLang="zh-CN" b="1" u="sng" dirty="0">
                <a:solidFill>
                  <a:srgbClr val="0070C0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  <a:sym typeface="+mn-ea"/>
              </a:rPr>
              <a:t>Bill</a:t>
            </a:r>
            <a:r>
              <a:rPr lang="zh-CN" altLang="en-US" b="1" u="sng" dirty="0">
                <a:solidFill>
                  <a:srgbClr val="0070C0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  <a:sym typeface="+mn-ea"/>
              </a:rPr>
              <a:t>用户</a:t>
            </a:r>
            <a:endParaRPr lang="zh-CN" altLang="en-US" sz="1200" b="1" u="sng" dirty="0" smtClean="0">
              <a:solidFill>
                <a:srgbClr val="0070C0"/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710815" y="1939290"/>
            <a:ext cx="6181725" cy="3291840"/>
          </a:xfrm>
          <a:prstGeom prst="rect">
            <a:avLst/>
          </a:prstGeom>
        </p:spPr>
        <p:txBody>
          <a:bodyPr wrap="square">
            <a:spAutoFit/>
          </a:bodyPr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#</a:t>
            </a:r>
            <a:r>
              <a:rPr lang="en-US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④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提交事务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mysql&gt; COMMIT;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Query OK, 0 rows affected (0.13 sec)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上述操作完成后，使用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SELECT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语句查询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Alex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和</a:t>
            </a: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Bill</a:t>
            </a:r>
            <a:r>
              <a:rPr lang="zh-CN" altLang="en-US" sz="1600">
                <a:latin typeface="宋体" panose="02010600030101010101" pitchFamily="2" charset="-122"/>
                <a:ea typeface="宋体" panose="02010600030101010101" pitchFamily="2" charset="-122"/>
              </a:rPr>
              <a:t>的金额，结果如下。</a:t>
            </a:r>
            <a:endParaRPr lang="zh-CN" altLang="en-US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mysql&gt; SELECT name, money FROM student;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+------+---------+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| name | money   |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+------+---------+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| Alex |  900.00 |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| Bill | 1100.00 |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+------+---------+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2 rows in set (0.00 sec)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Title 1"/>
          <p:cNvSpPr txBox="1"/>
          <p:nvPr/>
        </p:nvSpPr>
        <p:spPr>
          <a:xfrm>
            <a:off x="1143691" y="266995"/>
            <a:ext cx="3895536" cy="506086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8.1.</a:t>
            </a:r>
            <a:r>
              <a:rPr 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2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事务的基本操作</a:t>
            </a:r>
            <a:endParaRPr lang="en-US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" name="文本框 14"/>
          <p:cNvSpPr txBox="1"/>
          <p:nvPr/>
        </p:nvSpPr>
        <p:spPr>
          <a:xfrm>
            <a:off x="1343025" y="1125855"/>
            <a:ext cx="414782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b="1" u="sng" dirty="0">
                <a:solidFill>
                  <a:srgbClr val="0070C0"/>
                </a:solidFill>
                <a:latin typeface="Arial" panose="020B0604020202020204" pitchFamily="34" charset="0"/>
                <a:sym typeface="+mn-ea"/>
              </a:rPr>
              <a:t>事务的</a:t>
            </a:r>
            <a:r>
              <a:rPr lang="zh-CN" altLang="en-US" b="1" u="sng" dirty="0">
                <a:solidFill>
                  <a:srgbClr val="0070C0"/>
                </a:solidFill>
                <a:latin typeface="Arial" panose="020B0604020202020204" pitchFamily="34" charset="0"/>
                <a:sym typeface="+mn-ea"/>
              </a:rPr>
              <a:t>回滚</a:t>
            </a:r>
            <a:endParaRPr lang="zh-CN" altLang="en-US" b="1" u="sng" dirty="0">
              <a:solidFill>
                <a:srgbClr val="0070C0"/>
              </a:solidFill>
              <a:latin typeface="Arial" panose="020B0604020202020204" pitchFamily="34" charset="0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515870" y="1917700"/>
            <a:ext cx="6784975" cy="3538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#</a:t>
            </a:r>
            <a:r>
              <a:rPr lang="en-US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①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开启事务</a:t>
            </a:r>
            <a:endParaRPr lang="zh-CN" altLang="en-US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mysql&gt; START TRANSACTION;</a:t>
            </a:r>
            <a:endParaRPr lang="en-US" altLang="zh-CN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endParaRPr lang="en-US" altLang="zh-CN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#</a:t>
            </a:r>
            <a:r>
              <a:rPr lang="en-US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②</a:t>
            </a: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Bill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扣除</a:t>
            </a: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100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元</a:t>
            </a:r>
            <a:endParaRPr lang="zh-CN" altLang="en-US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mysql&gt; UPDATE student SET money =money -100 WHERE name ='Bi11';</a:t>
            </a:r>
            <a:endParaRPr lang="en-US" altLang="zh-CN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endParaRPr lang="en-US" altLang="zh-CN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#</a:t>
            </a:r>
            <a:r>
              <a:rPr lang="en-US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③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查询</a:t>
            </a: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Bill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的金额</a:t>
            </a:r>
            <a:endParaRPr lang="zh-CN" altLang="en-US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mysql&gt; SELECT name, money FROM student WHERE name = 'Bill';</a:t>
            </a:r>
            <a:endParaRPr lang="en-US" altLang="zh-CN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+------+---------+</a:t>
            </a:r>
            <a:endParaRPr lang="en-US" altLang="zh-CN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| name | money   |</a:t>
            </a:r>
            <a:endParaRPr lang="en-US" altLang="zh-CN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+------+---------+</a:t>
            </a:r>
            <a:endParaRPr lang="en-US" altLang="zh-CN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| Bill | 1100.00 |</a:t>
            </a:r>
            <a:endParaRPr lang="en-US" altLang="zh-CN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+------+---------+</a:t>
            </a:r>
            <a:endParaRPr lang="en-US" altLang="zh-CN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1 row in set (0.00 sec)</a:t>
            </a:r>
            <a:endParaRPr lang="en-US" altLang="zh-CN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2" name="Title 1"/>
          <p:cNvSpPr txBox="1"/>
          <p:nvPr/>
        </p:nvSpPr>
        <p:spPr>
          <a:xfrm>
            <a:off x="1143691" y="266995"/>
            <a:ext cx="3895536" cy="506086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8.1.</a:t>
            </a:r>
            <a:r>
              <a:rPr 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2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事务的基本操作</a:t>
            </a:r>
            <a:endParaRPr lang="en-US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" name="文本框 14"/>
          <p:cNvSpPr txBox="1"/>
          <p:nvPr/>
        </p:nvSpPr>
        <p:spPr>
          <a:xfrm>
            <a:off x="1343025" y="1125855"/>
            <a:ext cx="414782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b="1" u="sng" dirty="0">
                <a:solidFill>
                  <a:srgbClr val="0070C0"/>
                </a:solidFill>
                <a:latin typeface="Arial" panose="020B0604020202020204" pitchFamily="34" charset="0"/>
                <a:sym typeface="+mn-ea"/>
              </a:rPr>
              <a:t>事务的</a:t>
            </a:r>
            <a:r>
              <a:rPr lang="zh-CN" altLang="en-US" b="1" u="sng" dirty="0">
                <a:solidFill>
                  <a:srgbClr val="0070C0"/>
                </a:solidFill>
                <a:latin typeface="Arial" panose="020B0604020202020204" pitchFamily="34" charset="0"/>
                <a:sym typeface="+mn-ea"/>
              </a:rPr>
              <a:t>回滚</a:t>
            </a:r>
            <a:endParaRPr lang="zh-CN" altLang="en-US" b="1" u="sng" dirty="0">
              <a:solidFill>
                <a:srgbClr val="0070C0"/>
              </a:solidFill>
              <a:latin typeface="Arial" panose="020B0604020202020204" pitchFamily="34" charset="0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515870" y="1917700"/>
            <a:ext cx="6784975" cy="27997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#</a:t>
            </a:r>
            <a:r>
              <a:rPr lang="en-US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①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回滚事务</a:t>
            </a:r>
            <a:endParaRPr lang="zh-CN" altLang="en-US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mysql&gt; ROLLBACK;</a:t>
            </a:r>
            <a:endParaRPr lang="en-US" altLang="zh-CN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endParaRPr lang="en-US" altLang="zh-CN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#</a:t>
            </a:r>
            <a:r>
              <a:rPr lang="en-US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②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查看</a:t>
            </a: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Bill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的金额</a:t>
            </a:r>
            <a:endParaRPr lang="zh-CN" altLang="en-US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mysql&gt;  SELECT name, money FROM student WHERE name = 'Bill';</a:t>
            </a:r>
            <a:endParaRPr lang="en-US" altLang="zh-CN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+------+---------+</a:t>
            </a:r>
            <a:endParaRPr lang="en-US" altLang="zh-CN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| name | money   |</a:t>
            </a:r>
            <a:endParaRPr lang="en-US" altLang="zh-CN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+------+---------+</a:t>
            </a:r>
            <a:endParaRPr lang="en-US" altLang="zh-CN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| Bill | 1100.00 |</a:t>
            </a:r>
            <a:endParaRPr lang="en-US" altLang="zh-CN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+------+---------+</a:t>
            </a:r>
            <a:endParaRPr lang="en-US" altLang="zh-CN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1 row in set (0.00 sec)</a:t>
            </a:r>
            <a:endParaRPr lang="en-US" altLang="zh-CN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2" name="Title 1"/>
          <p:cNvSpPr txBox="1"/>
          <p:nvPr/>
        </p:nvSpPr>
        <p:spPr>
          <a:xfrm>
            <a:off x="1143691" y="266995"/>
            <a:ext cx="3895536" cy="506086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8.1.</a:t>
            </a:r>
            <a:r>
              <a:rPr 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2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事务的基本操作</a:t>
            </a:r>
            <a:endParaRPr lang="en-US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3" name="矩形 2"/>
          <p:cNvSpPr/>
          <p:nvPr/>
        </p:nvSpPr>
        <p:spPr>
          <a:xfrm>
            <a:off x="939800" y="2292350"/>
            <a:ext cx="9653270" cy="1582420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000000"/>
                </a:solidFill>
                <a:latin typeface="Arial" panose="020B0604020202020204" pitchFamily="34" charset="0"/>
              </a:rPr>
              <a:t>事务的执行要么</a:t>
            </a:r>
            <a:r>
              <a:rPr lang="zh-CN" altLang="en-US" b="1" dirty="0">
                <a:solidFill>
                  <a:srgbClr val="0D74C9"/>
                </a:solidFill>
                <a:latin typeface="Arial" panose="020B0604020202020204" pitchFamily="34" charset="0"/>
              </a:rPr>
              <a:t>成功</a:t>
            </a:r>
            <a:r>
              <a:rPr lang="zh-CN" altLang="en-US" dirty="0">
                <a:solidFill>
                  <a:srgbClr val="000000"/>
                </a:solidFill>
                <a:latin typeface="Arial" panose="020B0604020202020204" pitchFamily="34" charset="0"/>
              </a:rPr>
              <a:t>，要么就</a:t>
            </a:r>
            <a:r>
              <a:rPr lang="zh-CN" altLang="en-US" b="1" dirty="0">
                <a:solidFill>
                  <a:srgbClr val="0D74C9"/>
                </a:solidFill>
                <a:latin typeface="Arial" panose="020B0604020202020204" pitchFamily="34" charset="0"/>
              </a:rPr>
              <a:t>返回到事务开始前的状态</a:t>
            </a:r>
            <a:r>
              <a:rPr lang="zh-CN" altLang="en-US" dirty="0">
                <a:solidFill>
                  <a:srgbClr val="000000"/>
                </a:solidFill>
                <a:latin typeface="Arial" panose="020B0604020202020204" pitchFamily="34" charset="0"/>
              </a:rPr>
              <a:t>，</a:t>
            </a:r>
            <a:endParaRPr lang="zh-CN" altLang="en-US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altLang="zh-CN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000000"/>
                </a:solidFill>
                <a:latin typeface="Arial" panose="020B0604020202020204" pitchFamily="34" charset="0"/>
              </a:rPr>
              <a:t>这就保证了同一事务操作的同步性和数据的完整性。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" name="Title 1"/>
          <p:cNvSpPr txBox="1"/>
          <p:nvPr/>
        </p:nvSpPr>
        <p:spPr>
          <a:xfrm>
            <a:off x="1143691" y="266995"/>
            <a:ext cx="3895536" cy="506086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8.1.</a:t>
            </a:r>
            <a:r>
              <a:rPr 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2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事务的基本操作</a:t>
            </a:r>
            <a:endParaRPr lang="en-US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 txBox="1"/>
          <p:nvPr/>
        </p:nvSpPr>
        <p:spPr>
          <a:xfrm>
            <a:off x="815308" y="572758"/>
            <a:ext cx="4775842" cy="662532"/>
          </a:xfrm>
          <a:prstGeom prst="rect">
            <a:avLst/>
          </a:prstGeom>
        </p:spPr>
        <p:txBody>
          <a:bodyPr lIns="121917" tIns="60958" rIns="121917" bIns="60958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b="1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学习目标</a:t>
            </a:r>
            <a:r>
              <a:rPr lang="en-US" altLang="zh-CN" b="1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/</a:t>
            </a:r>
            <a:r>
              <a:rPr lang="en-US" altLang="zh-CN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Target</a:t>
            </a:r>
            <a:endParaRPr lang="en-GB" altLang="zh-CN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80" name="组合 79"/>
          <p:cNvGrpSpPr/>
          <p:nvPr/>
        </p:nvGrpSpPr>
        <p:grpSpPr>
          <a:xfrm>
            <a:off x="1559206" y="2421794"/>
            <a:ext cx="8568690" cy="688340"/>
            <a:chOff x="978872" y="1800500"/>
            <a:chExt cx="6427354" cy="516136"/>
          </a:xfrm>
        </p:grpSpPr>
        <p:sp>
          <p:nvSpPr>
            <p:cNvPr id="81" name="Pentagon 3"/>
            <p:cNvSpPr/>
            <p:nvPr/>
          </p:nvSpPr>
          <p:spPr bwMode="auto">
            <a:xfrm>
              <a:off x="978872" y="1800500"/>
              <a:ext cx="6427354" cy="516136"/>
            </a:xfrm>
            <a:prstGeom prst="homePlat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  <a:defRPr/>
              </a:pPr>
              <a:r>
                <a:rPr lang="zh-CN" altLang="en-US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理解事务的概念和</a:t>
              </a:r>
              <a:r>
                <a:rPr lang="en-US" altLang="zh-CN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4</a:t>
              </a:r>
              <a:r>
                <a:rPr lang="zh-CN" altLang="en-US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个基本特性</a:t>
              </a:r>
              <a:endPara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字魂58号-创中黑" panose="00000500000000000000" pitchFamily="2" charset="-122"/>
              </a:endParaRPr>
            </a:p>
          </p:txBody>
        </p:sp>
        <p:sp>
          <p:nvSpPr>
            <p:cNvPr id="82" name="MH_Others_1"/>
            <p:cNvSpPr/>
            <p:nvPr/>
          </p:nvSpPr>
          <p:spPr bwMode="auto">
            <a:xfrm>
              <a:off x="985222" y="1800500"/>
              <a:ext cx="82550" cy="515937"/>
            </a:xfrm>
            <a:custGeom>
              <a:avLst/>
              <a:gdLst>
                <a:gd name="connsiteX0" fmla="*/ 0 w 3276600"/>
                <a:gd name="connsiteY0" fmla="*/ 6311900 h 6311900"/>
                <a:gd name="connsiteX1" fmla="*/ 0 w 3276600"/>
                <a:gd name="connsiteY1" fmla="*/ 0 h 6311900"/>
                <a:gd name="connsiteX2" fmla="*/ 3276600 w 3276600"/>
                <a:gd name="connsiteY2" fmla="*/ 0 h 6311900"/>
                <a:gd name="connsiteX0-1" fmla="*/ 0 w 0"/>
                <a:gd name="connsiteY0-2" fmla="*/ 6311900 h 6311900"/>
                <a:gd name="connsiteX1-3" fmla="*/ 0 w 0"/>
                <a:gd name="connsiteY1-4" fmla="*/ 0 h 63119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</a:cxnLst>
              <a:rect l="l" t="t" r="r" b="b"/>
              <a:pathLst>
                <a:path h="6311900">
                  <a:moveTo>
                    <a:pt x="0" y="6311900"/>
                  </a:moveTo>
                  <a:lnTo>
                    <a:pt x="0" y="0"/>
                  </a:lnTo>
                </a:path>
              </a:pathLst>
            </a:custGeom>
            <a:noFill/>
            <a:ln w="19050">
              <a:solidFill>
                <a:srgbClr val="1369B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2500">
                <a:solidFill>
                  <a:schemeClr val="bg1">
                    <a:lumMod val="50000"/>
                  </a:schemeClr>
                </a:solidFill>
                <a:latin typeface="Source Han Sans K Bold" panose="020B0800000000000000" pitchFamily="34" charset="-128"/>
                <a:ea typeface="Source Han Sans K Bold" panose="020B0800000000000000" pitchFamily="34" charset="-128"/>
                <a:sym typeface="Source Han Sans K Bold" panose="020B0800000000000000" pitchFamily="34" charset="-128"/>
              </a:endParaRPr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1557948" y="3353169"/>
            <a:ext cx="8561070" cy="685800"/>
            <a:chOff x="978872" y="2570437"/>
            <a:chExt cx="5437064" cy="514350"/>
          </a:xfrm>
        </p:grpSpPr>
        <p:sp>
          <p:nvSpPr>
            <p:cNvPr id="84" name="Pentagon 5"/>
            <p:cNvSpPr/>
            <p:nvPr/>
          </p:nvSpPr>
          <p:spPr bwMode="auto">
            <a:xfrm>
              <a:off x="978872" y="2570437"/>
              <a:ext cx="5437064" cy="514350"/>
            </a:xfrm>
            <a:prstGeom prst="homePlat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  <a:defRPr/>
              </a:pPr>
              <a:r>
                <a:rPr lang="zh-CN" altLang="en-US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掌握事务的开启、提交和回滚操作</a:t>
              </a:r>
              <a:endPara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字魂58号-创中黑" panose="00000500000000000000" pitchFamily="2" charset="-122"/>
              </a:endParaRPr>
            </a:p>
          </p:txBody>
        </p:sp>
        <p:sp>
          <p:nvSpPr>
            <p:cNvPr id="85" name="MH_Others_1"/>
            <p:cNvSpPr/>
            <p:nvPr/>
          </p:nvSpPr>
          <p:spPr bwMode="auto">
            <a:xfrm>
              <a:off x="985222" y="2570437"/>
              <a:ext cx="82550" cy="514350"/>
            </a:xfrm>
            <a:custGeom>
              <a:avLst/>
              <a:gdLst>
                <a:gd name="connsiteX0" fmla="*/ 0 w 3276600"/>
                <a:gd name="connsiteY0" fmla="*/ 6311900 h 6311900"/>
                <a:gd name="connsiteX1" fmla="*/ 0 w 3276600"/>
                <a:gd name="connsiteY1" fmla="*/ 0 h 6311900"/>
                <a:gd name="connsiteX2" fmla="*/ 3276600 w 3276600"/>
                <a:gd name="connsiteY2" fmla="*/ 0 h 6311900"/>
                <a:gd name="connsiteX0-1" fmla="*/ 0 w 0"/>
                <a:gd name="connsiteY0-2" fmla="*/ 6311900 h 6311900"/>
                <a:gd name="connsiteX1-3" fmla="*/ 0 w 0"/>
                <a:gd name="connsiteY1-4" fmla="*/ 0 h 63119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</a:cxnLst>
              <a:rect l="l" t="t" r="r" b="b"/>
              <a:pathLst>
                <a:path h="6311900">
                  <a:moveTo>
                    <a:pt x="0" y="6311900"/>
                  </a:moveTo>
                  <a:lnTo>
                    <a:pt x="0" y="0"/>
                  </a:lnTo>
                </a:path>
              </a:pathLst>
            </a:custGeom>
            <a:noFill/>
            <a:ln w="19050">
              <a:solidFill>
                <a:srgbClr val="1369B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2500">
                <a:solidFill>
                  <a:schemeClr val="bg1">
                    <a:lumMod val="50000"/>
                  </a:schemeClr>
                </a:solidFill>
                <a:latin typeface="Source Han Sans K Bold" panose="020B0800000000000000" pitchFamily="34" charset="-128"/>
                <a:ea typeface="Source Han Sans K Bold" panose="020B0800000000000000" pitchFamily="34" charset="-128"/>
                <a:sym typeface="Source Han Sans K Bold" panose="020B0800000000000000" pitchFamily="34" charset="-128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1557948" y="4282004"/>
            <a:ext cx="8561070" cy="685801"/>
            <a:chOff x="978872" y="2570437"/>
            <a:chExt cx="5437064" cy="514351"/>
          </a:xfrm>
        </p:grpSpPr>
        <p:sp>
          <p:nvSpPr>
            <p:cNvPr id="10" name="Pentagon 5"/>
            <p:cNvSpPr/>
            <p:nvPr/>
          </p:nvSpPr>
          <p:spPr bwMode="auto">
            <a:xfrm>
              <a:off x="978872" y="2570438"/>
              <a:ext cx="5437064" cy="514350"/>
            </a:xfrm>
            <a:prstGeom prst="homePlat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  <a:defRPr/>
              </a:pPr>
              <a:r>
                <a:rPr lang="zh-CN" altLang="en-US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掌握事务的</a:t>
              </a:r>
              <a:r>
                <a:rPr lang="en-US" altLang="zh-CN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4</a:t>
              </a:r>
              <a:r>
                <a:rPr lang="zh-CN" altLang="en-US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字魂58号-创中黑" panose="00000500000000000000" pitchFamily="2" charset="-122"/>
                </a:rPr>
                <a:t>种隔离级别</a:t>
              </a:r>
              <a:endPara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字魂58号-创中黑" panose="00000500000000000000" pitchFamily="2" charset="-122"/>
              </a:endParaRPr>
            </a:p>
          </p:txBody>
        </p:sp>
        <p:sp>
          <p:nvSpPr>
            <p:cNvPr id="11" name="MH_Others_1"/>
            <p:cNvSpPr/>
            <p:nvPr/>
          </p:nvSpPr>
          <p:spPr bwMode="auto">
            <a:xfrm>
              <a:off x="985222" y="2570437"/>
              <a:ext cx="82550" cy="514350"/>
            </a:xfrm>
            <a:custGeom>
              <a:avLst/>
              <a:gdLst>
                <a:gd name="connsiteX0" fmla="*/ 0 w 3276600"/>
                <a:gd name="connsiteY0" fmla="*/ 6311900 h 6311900"/>
                <a:gd name="connsiteX1" fmla="*/ 0 w 3276600"/>
                <a:gd name="connsiteY1" fmla="*/ 0 h 6311900"/>
                <a:gd name="connsiteX2" fmla="*/ 3276600 w 3276600"/>
                <a:gd name="connsiteY2" fmla="*/ 0 h 6311900"/>
                <a:gd name="connsiteX0-1" fmla="*/ 0 w 0"/>
                <a:gd name="connsiteY0-2" fmla="*/ 6311900 h 6311900"/>
                <a:gd name="connsiteX1-3" fmla="*/ 0 w 0"/>
                <a:gd name="connsiteY1-4" fmla="*/ 0 h 63119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</a:cxnLst>
              <a:rect l="l" t="t" r="r" b="b"/>
              <a:pathLst>
                <a:path h="6311900">
                  <a:moveTo>
                    <a:pt x="0" y="6311900"/>
                  </a:moveTo>
                  <a:lnTo>
                    <a:pt x="0" y="0"/>
                  </a:lnTo>
                </a:path>
              </a:pathLst>
            </a:custGeom>
            <a:noFill/>
            <a:ln w="19050">
              <a:solidFill>
                <a:srgbClr val="1369B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2500">
                <a:solidFill>
                  <a:schemeClr val="bg1">
                    <a:lumMod val="50000"/>
                  </a:schemeClr>
                </a:solidFill>
                <a:latin typeface="Source Han Sans K Bold" panose="020B0800000000000000" pitchFamily="34" charset="-128"/>
                <a:ea typeface="Source Han Sans K Bold" panose="020B0800000000000000" pitchFamily="34" charset="-128"/>
                <a:sym typeface="Source Han Sans K Bold" panose="020B0800000000000000" pitchFamily="34" charset="-128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 txBox="1"/>
          <p:nvPr/>
        </p:nvSpPr>
        <p:spPr>
          <a:xfrm>
            <a:off x="1143691" y="266995"/>
            <a:ext cx="3895536" cy="506086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8.1.</a:t>
            </a:r>
            <a:r>
              <a:rPr 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2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事务的基本操作</a:t>
            </a:r>
            <a:endParaRPr lang="en-US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847215" y="1773555"/>
            <a:ext cx="8242935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MySQL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</a:rPr>
              <a:t>中的事务必须满足</a:t>
            </a: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</a:rPr>
              <a:t>、</a:t>
            </a: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C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</a:rPr>
              <a:t>、</a:t>
            </a: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I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</a:rPr>
              <a:t>、</a:t>
            </a: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D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</a:rPr>
              <a:t>这</a:t>
            </a: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4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</a:rPr>
              <a:t>个基本特性。</a:t>
            </a:r>
            <a:endParaRPr lang="zh-CN" altLang="zh-CN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872615" y="2409825"/>
            <a:ext cx="4183380" cy="23069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Atomicity</a:t>
            </a:r>
            <a:r>
              <a:rPr lang="zh-CN" altLang="en-US" dirty="0">
                <a:latin typeface="Arial" panose="020B0604020202020204" pitchFamily="34" charset="0"/>
              </a:rPr>
              <a:t>：原子性</a:t>
            </a:r>
            <a:endParaRPr lang="en-US" altLang="zh-CN" dirty="0">
              <a:latin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Consistency</a:t>
            </a:r>
            <a:r>
              <a:rPr lang="zh-CN" altLang="en-US" dirty="0">
                <a:latin typeface="Arial" panose="020B0604020202020204" pitchFamily="34" charset="0"/>
              </a:rPr>
              <a:t>：一致性</a:t>
            </a:r>
            <a:endParaRPr lang="en-US" altLang="zh-CN" dirty="0">
              <a:latin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Isolation</a:t>
            </a:r>
            <a:r>
              <a:rPr lang="zh-CN" altLang="en-US" dirty="0">
                <a:latin typeface="Arial" panose="020B0604020202020204" pitchFamily="34" charset="0"/>
              </a:rPr>
              <a:t>：隔离性</a:t>
            </a:r>
            <a:endParaRPr lang="en-US" altLang="zh-CN" dirty="0">
              <a:latin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Durability</a:t>
            </a:r>
            <a:r>
              <a:rPr lang="zh-CN" altLang="en-US" dirty="0">
                <a:latin typeface="Arial" panose="020B0604020202020204" pitchFamily="34" charset="0"/>
              </a:rPr>
              <a:t>：持久性</a:t>
            </a:r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 txBox="1"/>
          <p:nvPr/>
        </p:nvSpPr>
        <p:spPr>
          <a:xfrm>
            <a:off x="1143691" y="266995"/>
            <a:ext cx="3895536" cy="506086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8.1.</a:t>
            </a:r>
            <a:r>
              <a:rPr 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2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事务的基本操作</a:t>
            </a:r>
            <a:endParaRPr lang="en-US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317" name="矩形 2"/>
          <p:cNvSpPr/>
          <p:nvPr/>
        </p:nvSpPr>
        <p:spPr>
          <a:xfrm>
            <a:off x="767080" y="1664970"/>
            <a:ext cx="9159875" cy="476250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>
              <a:lnSpc>
                <a:spcPct val="150000"/>
              </a:lnSpc>
            </a:pPr>
            <a:r>
              <a:rPr lang="zh-CN" altLang="zh-CN" b="1" u="sng" dirty="0">
                <a:solidFill>
                  <a:srgbClr val="0D74C9"/>
                </a:solidFill>
                <a:latin typeface="Arial" panose="020B0604020202020204" pitchFamily="34" charset="0"/>
              </a:rPr>
              <a:t>原子性（</a:t>
            </a:r>
            <a:r>
              <a:rPr lang="en-US" altLang="zh-CN" b="1" u="sng" dirty="0">
                <a:solidFill>
                  <a:srgbClr val="0D74C9"/>
                </a:solidFill>
                <a:latin typeface="Arial" panose="020B0604020202020204" pitchFamily="34" charset="0"/>
              </a:rPr>
              <a:t>Atomicity</a:t>
            </a:r>
            <a:r>
              <a:rPr lang="zh-CN" altLang="zh-CN" b="1" u="sng" dirty="0">
                <a:solidFill>
                  <a:srgbClr val="0D74C9"/>
                </a:solidFill>
                <a:latin typeface="Arial" panose="020B0604020202020204" pitchFamily="34" charset="0"/>
              </a:rPr>
              <a:t>）</a:t>
            </a:r>
            <a:endParaRPr lang="zh-CN" altLang="zh-CN" b="1" u="sng" dirty="0">
              <a:solidFill>
                <a:srgbClr val="0D74C9"/>
              </a:solidFill>
              <a:latin typeface="Arial" panose="020B0604020202020204" pitchFamily="34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43635" y="3432810"/>
            <a:ext cx="9726295" cy="969010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>
              <a:lnSpc>
                <a:spcPct val="150000"/>
              </a:lnSpc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</a:rPr>
              <a:t>事务中如果有</a:t>
            </a:r>
            <a:r>
              <a:rPr lang="zh-CN" altLang="zh-CN" b="1" dirty="0">
                <a:solidFill>
                  <a:srgbClr val="0D74C9"/>
                </a:solidFill>
                <a:latin typeface="Arial" panose="020B0604020202020204" pitchFamily="34" charset="0"/>
              </a:rPr>
              <a:t>任何一个</a:t>
            </a: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SQL</a:t>
            </a:r>
            <a:r>
              <a:rPr lang="zh-CN" altLang="zh-CN" b="1" dirty="0">
                <a:solidFill>
                  <a:srgbClr val="0D74C9"/>
                </a:solidFill>
                <a:latin typeface="Arial" panose="020B0604020202020204" pitchFamily="34" charset="0"/>
              </a:rPr>
              <a:t>语句执行失败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</a:rPr>
              <a:t>，已经执行成功的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</a:rPr>
              <a:t>SQL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</a:rPr>
              <a:t>语句也必须</a:t>
            </a:r>
            <a:r>
              <a:rPr lang="zh-CN" altLang="zh-CN" b="1" dirty="0">
                <a:solidFill>
                  <a:srgbClr val="0D74C9"/>
                </a:solidFill>
                <a:latin typeface="Arial" panose="020B0604020202020204" pitchFamily="34" charset="0"/>
              </a:rPr>
              <a:t>撤销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</a:rPr>
              <a:t>，数据库的状态退回到</a:t>
            </a:r>
            <a:r>
              <a:rPr lang="zh-CN" altLang="zh-CN" b="1" dirty="0">
                <a:solidFill>
                  <a:srgbClr val="0D74C9"/>
                </a:solidFill>
                <a:latin typeface="Arial" panose="020B0604020202020204" pitchFamily="34" charset="0"/>
              </a:rPr>
              <a:t>执行事务前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</a:rPr>
              <a:t>的状态。</a:t>
            </a:r>
            <a:endParaRPr lang="zh-CN" altLang="zh-CN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141730" y="2251075"/>
            <a:ext cx="9726295" cy="969010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>
              <a:lnSpc>
                <a:spcPct val="150000"/>
              </a:lnSpc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</a:rPr>
              <a:t>一个事务必须被视为一个不可分割的最小工作单元，只有事务中所有的数据库操作都执行成功，才算</a:t>
            </a:r>
            <a:r>
              <a:rPr lang="zh-CN" altLang="zh-CN" b="1" dirty="0">
                <a:solidFill>
                  <a:srgbClr val="0D74C9"/>
                </a:solidFill>
                <a:latin typeface="Arial" panose="020B0604020202020204" pitchFamily="34" charset="0"/>
              </a:rPr>
              <a:t>整个事务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</a:rPr>
              <a:t>执行成功</a:t>
            </a:r>
            <a:r>
              <a:rPr lang="zh-CN" altLang="en-US" dirty="0">
                <a:solidFill>
                  <a:srgbClr val="000000"/>
                </a:solidFill>
                <a:latin typeface="Arial" panose="020B0604020202020204" pitchFamily="34" charset="0"/>
              </a:rPr>
              <a:t>。</a:t>
            </a:r>
            <a:endParaRPr lang="en-US" altLang="zh-CN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7" grpId="0"/>
      <p:bldP spid="4" grpId="0"/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 txBox="1"/>
          <p:nvPr/>
        </p:nvSpPr>
        <p:spPr>
          <a:xfrm>
            <a:off x="1143691" y="266995"/>
            <a:ext cx="3895536" cy="506086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8.1.</a:t>
            </a:r>
            <a:r>
              <a:rPr 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2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事务的基本操作</a:t>
            </a:r>
            <a:endParaRPr lang="en-US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317" name="矩形 2"/>
          <p:cNvSpPr/>
          <p:nvPr/>
        </p:nvSpPr>
        <p:spPr>
          <a:xfrm>
            <a:off x="695325" y="1701165"/>
            <a:ext cx="9392920" cy="506095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>
              <a:lnSpc>
                <a:spcPct val="150000"/>
              </a:lnSpc>
            </a:pPr>
            <a:r>
              <a:rPr lang="zh-CN" altLang="en-US" b="1" u="sng" dirty="0">
                <a:solidFill>
                  <a:srgbClr val="0D74C9"/>
                </a:solidFill>
                <a:latin typeface="Arial" panose="020B0604020202020204" pitchFamily="34" charset="0"/>
              </a:rPr>
              <a:t>一致性（</a:t>
            </a:r>
            <a:r>
              <a:rPr lang="en-US" altLang="zh-CN" b="1" u="sng" dirty="0">
                <a:solidFill>
                  <a:srgbClr val="0D74C9"/>
                </a:solidFill>
                <a:latin typeface="Arial" panose="020B0604020202020204" pitchFamily="34" charset="0"/>
              </a:rPr>
              <a:t>Consistency</a:t>
            </a:r>
            <a:r>
              <a:rPr lang="zh-CN" altLang="en-US" b="1" u="sng" dirty="0">
                <a:solidFill>
                  <a:srgbClr val="0D74C9"/>
                </a:solidFill>
                <a:latin typeface="Arial" panose="020B0604020202020204" pitchFamily="34" charset="0"/>
              </a:rPr>
              <a:t>）</a:t>
            </a:r>
            <a:endParaRPr lang="zh-CN" altLang="en-US" b="1" u="sng" dirty="0">
              <a:solidFill>
                <a:srgbClr val="0D74C9"/>
              </a:solidFill>
              <a:latin typeface="Arial" panose="020B0604020202020204" pitchFamily="34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69975" y="3566795"/>
            <a:ext cx="9972675" cy="970915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>
              <a:lnSpc>
                <a:spcPct val="150000"/>
              </a:lnSpc>
            </a:pPr>
            <a:r>
              <a:rPr lang="en-US" altLang="zh-CN" dirty="0">
                <a:latin typeface="Arial" panose="020B0604020202020204" pitchFamily="34" charset="0"/>
              </a:rPr>
              <a:t>MySQL</a:t>
            </a:r>
            <a:r>
              <a:rPr lang="zh-CN" altLang="en-US" dirty="0">
                <a:latin typeface="Arial" panose="020B0604020202020204" pitchFamily="34" charset="0"/>
              </a:rPr>
              <a:t>中的一致性主要由日志机制实现的，通过日志记录数据库的所有变化，为事务恢复提供了跟踪记录。</a:t>
            </a:r>
            <a:endParaRPr lang="zh-CN" altLang="en-US" b="1" u="sng" dirty="0">
              <a:solidFill>
                <a:srgbClr val="0D74C9"/>
              </a:solidFill>
              <a:latin typeface="Arial" panose="020B0604020202020204" pitchFamily="34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69975" y="2190115"/>
            <a:ext cx="9972675" cy="1435100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000000"/>
                </a:solidFill>
                <a:latin typeface="Arial" panose="020B0604020202020204" pitchFamily="34" charset="0"/>
              </a:rPr>
              <a:t>一致性是指在事务处理时，无论执行成功还是失败，都要保证数据库系统处于一致的状态，保证数据库系统从不返回到一个未处理的事务中。</a:t>
            </a:r>
            <a:endParaRPr lang="zh-CN" altLang="en-US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7" grpId="0"/>
      <p:bldP spid="4" grpId="0"/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 txBox="1"/>
          <p:nvPr/>
        </p:nvSpPr>
        <p:spPr>
          <a:xfrm>
            <a:off x="1143691" y="266995"/>
            <a:ext cx="3895536" cy="506086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8.1.</a:t>
            </a:r>
            <a:r>
              <a:rPr 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2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事务的基本操作</a:t>
            </a:r>
            <a:endParaRPr lang="en-US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317" name="矩形 2"/>
          <p:cNvSpPr/>
          <p:nvPr/>
        </p:nvSpPr>
        <p:spPr>
          <a:xfrm>
            <a:off x="767080" y="1557655"/>
            <a:ext cx="9252585" cy="511175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>
              <a:lnSpc>
                <a:spcPct val="150000"/>
              </a:lnSpc>
            </a:pPr>
            <a:r>
              <a:rPr lang="zh-CN" altLang="en-US" b="1" u="sng" dirty="0">
                <a:solidFill>
                  <a:srgbClr val="0D74C9"/>
                </a:solidFill>
                <a:latin typeface="Arial" panose="020B0604020202020204" pitchFamily="34" charset="0"/>
              </a:rPr>
              <a:t>隔离性（</a:t>
            </a:r>
            <a:r>
              <a:rPr lang="en-US" altLang="zh-CN" b="1" u="sng" dirty="0">
                <a:solidFill>
                  <a:srgbClr val="0D74C9"/>
                </a:solidFill>
                <a:latin typeface="Arial" panose="020B0604020202020204" pitchFamily="34" charset="0"/>
              </a:rPr>
              <a:t>Isolation</a:t>
            </a:r>
            <a:r>
              <a:rPr lang="zh-CN" altLang="en-US" b="1" u="sng" dirty="0">
                <a:solidFill>
                  <a:srgbClr val="0D74C9"/>
                </a:solidFill>
                <a:latin typeface="Arial" panose="020B0604020202020204" pitchFamily="34" charset="0"/>
              </a:rPr>
              <a:t>）</a:t>
            </a:r>
            <a:endParaRPr lang="zh-CN" altLang="en-US" b="1" u="sng" dirty="0">
              <a:solidFill>
                <a:srgbClr val="0D74C9"/>
              </a:solidFill>
              <a:latin typeface="Arial" panose="020B0604020202020204" pitchFamily="34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41730" y="3717290"/>
            <a:ext cx="9824085" cy="1447165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>
              <a:lnSpc>
                <a:spcPct val="150000"/>
              </a:lnSpc>
            </a:pPr>
            <a:r>
              <a:rPr lang="zh-CN" altLang="en-US" dirty="0">
                <a:latin typeface="Arial" panose="020B0604020202020204" pitchFamily="34" charset="0"/>
              </a:rPr>
              <a:t>隔离性相关的技术有并发控制、可串行化、锁等。当多个用户并发访问数据库时，数据库为每一个用户开启的事务，不能被其他事务的操作数据所干扰，多个并发事务之间要相互隔离。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141730" y="2037715"/>
            <a:ext cx="9824085" cy="1449070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>
              <a:lnSpc>
                <a:spcPct val="150000"/>
              </a:lnSpc>
            </a:pPr>
            <a:r>
              <a:rPr lang="zh-CN" altLang="en-US" dirty="0">
                <a:latin typeface="Arial" panose="020B0604020202020204" pitchFamily="34" charset="0"/>
              </a:rPr>
              <a:t>隔离性是指当一个事务在执行时，不会受到其他事务的影响。保证了未完成事务的所有操作与数据库系统的隔离，直到事务完成为止，才能看到事务的执行结果。</a:t>
            </a:r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7" grpId="0"/>
      <p:bldP spid="4" grpId="0"/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 txBox="1"/>
          <p:nvPr/>
        </p:nvSpPr>
        <p:spPr>
          <a:xfrm>
            <a:off x="1143691" y="266995"/>
            <a:ext cx="3895536" cy="506086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8.1.</a:t>
            </a:r>
            <a:r>
              <a:rPr 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2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事务的基本操作</a:t>
            </a:r>
            <a:endParaRPr lang="en-US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317" name="矩形 2"/>
          <p:cNvSpPr/>
          <p:nvPr/>
        </p:nvSpPr>
        <p:spPr>
          <a:xfrm>
            <a:off x="839470" y="1557655"/>
            <a:ext cx="8550275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lnSpc>
                <a:spcPct val="150000"/>
              </a:lnSpc>
            </a:pPr>
            <a:r>
              <a:rPr lang="zh-CN" altLang="en-US" b="1" u="sng" dirty="0">
                <a:solidFill>
                  <a:srgbClr val="0D74C9"/>
                </a:solidFill>
                <a:latin typeface="Arial" panose="020B0604020202020204" pitchFamily="34" charset="0"/>
              </a:rPr>
              <a:t>持久性（</a:t>
            </a:r>
            <a:r>
              <a:rPr lang="en-US" altLang="zh-CN" b="1" u="sng" dirty="0">
                <a:solidFill>
                  <a:srgbClr val="0D74C9"/>
                </a:solidFill>
                <a:latin typeface="Arial" panose="020B0604020202020204" pitchFamily="34" charset="0"/>
              </a:rPr>
              <a:t>Durability</a:t>
            </a:r>
            <a:r>
              <a:rPr lang="zh-CN" altLang="en-US" b="1" u="sng" dirty="0">
                <a:solidFill>
                  <a:srgbClr val="0D74C9"/>
                </a:solidFill>
                <a:latin typeface="Arial" panose="020B0604020202020204" pitchFamily="34" charset="0"/>
              </a:rPr>
              <a:t>）</a:t>
            </a:r>
            <a:endParaRPr lang="zh-CN" altLang="en-US" b="1" u="sng" dirty="0">
              <a:solidFill>
                <a:srgbClr val="0D74C9"/>
              </a:solidFill>
              <a:latin typeface="Arial" panose="020B0604020202020204" pitchFamily="34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214120" y="2987675"/>
            <a:ext cx="9079230" cy="17532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lnSpc>
                <a:spcPct val="150000"/>
              </a:lnSpc>
            </a:pPr>
            <a:r>
              <a:rPr lang="zh-CN" altLang="en-US" dirty="0">
                <a:latin typeface="Arial" panose="020B0604020202020204" pitchFamily="34" charset="0"/>
              </a:rPr>
              <a:t>事务的持久性不能做到百分百的持久，只能从事务本身的角度来保证永久性，而一些外部原因导致数据库发生故障，如硬盘损坏，那么所有提交的数据可能都会丢失。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214120" y="2143760"/>
            <a:ext cx="9079230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lnSpc>
                <a:spcPct val="150000"/>
              </a:lnSpc>
            </a:pPr>
            <a:r>
              <a:rPr lang="zh-CN" altLang="en-US" dirty="0">
                <a:latin typeface="Arial" panose="020B0604020202020204" pitchFamily="34" charset="0"/>
              </a:rPr>
              <a:t>持久性是指事务一旦提交，其对数据库的修改就是永久性的。</a:t>
            </a:r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7" grpId="0"/>
      <p:bldP spid="4" grpId="0"/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6627" name="组合 17"/>
          <p:cNvGrpSpPr/>
          <p:nvPr/>
        </p:nvGrpSpPr>
        <p:grpSpPr>
          <a:xfrm>
            <a:off x="1229360" y="1582420"/>
            <a:ext cx="2232025" cy="503238"/>
            <a:chOff x="6444208" y="1011134"/>
            <a:chExt cx="2232248" cy="504056"/>
          </a:xfrm>
        </p:grpSpPr>
        <p:grpSp>
          <p:nvGrpSpPr>
            <p:cNvPr id="27653" name="组合 18"/>
            <p:cNvGrpSpPr/>
            <p:nvPr/>
          </p:nvGrpSpPr>
          <p:grpSpPr>
            <a:xfrm>
              <a:off x="6444208" y="1011134"/>
              <a:ext cx="2232248" cy="504056"/>
              <a:chOff x="1547664" y="2780928"/>
              <a:chExt cx="2232248" cy="504056"/>
            </a:xfrm>
          </p:grpSpPr>
          <p:sp>
            <p:nvSpPr>
              <p:cNvPr id="14" name="椭圆 13"/>
              <p:cNvSpPr/>
              <p:nvPr/>
            </p:nvSpPr>
            <p:spPr>
              <a:xfrm>
                <a:off x="1547664" y="2780928"/>
                <a:ext cx="503288" cy="504056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黑体" panose="02010609060101010101" charset="-122"/>
                    <a:ea typeface="黑体" panose="02010609060101010101" charset="-122"/>
                    <a:cs typeface="+mn-cs"/>
                  </a:rPr>
                  <a:t>脚</a:t>
                </a:r>
                <a:endParaRPr kumimoji="0" lang="zh-CN" altLang="en-US" sz="1800" b="1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黑体" panose="02010609060101010101" charset="-122"/>
                  <a:ea typeface="黑体" panose="02010609060101010101" charset="-122"/>
                  <a:cs typeface="+mn-cs"/>
                </a:endParaRPr>
              </a:p>
            </p:txBody>
          </p:sp>
          <p:sp>
            <p:nvSpPr>
              <p:cNvPr id="15" name="椭圆 14"/>
              <p:cNvSpPr/>
              <p:nvPr/>
            </p:nvSpPr>
            <p:spPr>
              <a:xfrm>
                <a:off x="2123985" y="2780928"/>
                <a:ext cx="503287" cy="504056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黑体" panose="02010609060101010101" charset="-122"/>
                    <a:ea typeface="黑体" panose="02010609060101010101" charset="-122"/>
                    <a:cs typeface="+mn-cs"/>
                  </a:rPr>
                  <a:t>下</a:t>
                </a:r>
                <a:endPara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黑体" panose="02010609060101010101" charset="-122"/>
                  <a:ea typeface="黑体" panose="02010609060101010101" charset="-122"/>
                  <a:cs typeface="+mn-cs"/>
                </a:endParaRPr>
              </a:p>
            </p:txBody>
          </p:sp>
          <p:sp>
            <p:nvSpPr>
              <p:cNvPr id="16" name="椭圆 15"/>
              <p:cNvSpPr/>
              <p:nvPr/>
            </p:nvSpPr>
            <p:spPr>
              <a:xfrm>
                <a:off x="2700304" y="2780928"/>
                <a:ext cx="503288" cy="504056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黑体" panose="02010609060101010101" charset="-122"/>
                    <a:ea typeface="黑体" panose="02010609060101010101" charset="-122"/>
                    <a:cs typeface="+mn-cs"/>
                  </a:rPr>
                  <a:t>留</a:t>
                </a:r>
                <a:endParaRPr kumimoji="0" lang="zh-CN" altLang="en-US" sz="1800" b="1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黑体" panose="02010609060101010101" charset="-122"/>
                  <a:ea typeface="黑体" panose="02010609060101010101" charset="-122"/>
                  <a:cs typeface="+mn-cs"/>
                </a:endParaRPr>
              </a:p>
            </p:txBody>
          </p:sp>
          <p:sp>
            <p:nvSpPr>
              <p:cNvPr id="17" name="椭圆 16"/>
              <p:cNvSpPr/>
              <p:nvPr/>
            </p:nvSpPr>
            <p:spPr>
              <a:xfrm>
                <a:off x="3276625" y="2780928"/>
                <a:ext cx="503287" cy="504056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黑体" panose="02010609060101010101" charset="-122"/>
                    <a:ea typeface="黑体" panose="02010609060101010101" charset="-122"/>
                    <a:cs typeface="+mn-cs"/>
                  </a:rPr>
                  <a:t>心</a:t>
                </a:r>
                <a:endParaRPr kumimoji="0" lang="zh-CN" altLang="en-US" sz="1800" b="1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黑体" panose="02010609060101010101" charset="-122"/>
                  <a:ea typeface="黑体" panose="02010609060101010101" charset="-122"/>
                  <a:cs typeface="+mn-cs"/>
                </a:endParaRPr>
              </a:p>
            </p:txBody>
          </p:sp>
        </p:grpSp>
        <p:cxnSp>
          <p:nvCxnSpPr>
            <p:cNvPr id="13" name="直接连接符 12"/>
            <p:cNvCxnSpPr/>
            <p:nvPr/>
          </p:nvCxnSpPr>
          <p:spPr>
            <a:xfrm>
              <a:off x="6444208" y="1726416"/>
              <a:ext cx="2232248" cy="0"/>
            </a:xfrm>
            <a:prstGeom prst="line">
              <a:avLst/>
            </a:prstGeom>
            <a:ln w="19050">
              <a:gradFill flip="none" rotWithShape="1">
                <a:gsLst>
                  <a:gs pos="100000">
                    <a:schemeClr val="tx1">
                      <a:lumMod val="95000"/>
                      <a:lumOff val="5000"/>
                    </a:schemeClr>
                  </a:gs>
                  <a:gs pos="20000">
                    <a:schemeClr val="bg1">
                      <a:lumMod val="75000"/>
                    </a:schemeClr>
                  </a:gs>
                  <a:gs pos="0">
                    <a:schemeClr val="bg1"/>
                  </a:gs>
                </a:gsLst>
                <a:path path="circle">
                  <a:fillToRect l="100000" t="100000"/>
                </a:path>
                <a:tileRect r="-100000" b="-100000"/>
              </a:gradFill>
              <a:prstDash val="solid"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628" name="矩形 2"/>
          <p:cNvSpPr/>
          <p:nvPr/>
        </p:nvSpPr>
        <p:spPr>
          <a:xfrm>
            <a:off x="1991360" y="2709545"/>
            <a:ext cx="6765925" cy="9239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MySQL</a:t>
            </a:r>
            <a:r>
              <a:rPr lang="zh-CN" altLang="zh-CN" dirty="0">
                <a:latin typeface="Arial" panose="020B0604020202020204" pitchFamily="34" charset="0"/>
              </a:rPr>
              <a:t>中的事务</a:t>
            </a:r>
            <a:r>
              <a:rPr lang="zh-CN" altLang="zh-CN" b="1" dirty="0">
                <a:solidFill>
                  <a:srgbClr val="0D74C9"/>
                </a:solidFill>
                <a:latin typeface="Arial" panose="020B0604020202020204" pitchFamily="34" charset="0"/>
              </a:rPr>
              <a:t>不允许嵌套</a:t>
            </a:r>
            <a:r>
              <a:rPr lang="zh-CN" altLang="zh-CN" dirty="0">
                <a:latin typeface="Arial" panose="020B0604020202020204" pitchFamily="34" charset="0"/>
              </a:rPr>
              <a:t>，若在执行</a:t>
            </a: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START TRANSACTION</a:t>
            </a:r>
            <a:r>
              <a:rPr lang="zh-CN" altLang="zh-CN" dirty="0">
                <a:latin typeface="Arial" panose="020B0604020202020204" pitchFamily="34" charset="0"/>
              </a:rPr>
              <a:t>语句前上一个事务还未提交，会隐式地执行提交操作。</a:t>
            </a:r>
            <a:endParaRPr lang="zh-CN" altLang="zh-CN" dirty="0">
              <a:latin typeface="Arial" panose="020B0604020202020204" pitchFamily="34" charset="0"/>
            </a:endParaRPr>
          </a:p>
        </p:txBody>
      </p:sp>
      <p:sp>
        <p:nvSpPr>
          <p:cNvPr id="2" name="Title 1"/>
          <p:cNvSpPr txBox="1"/>
          <p:nvPr/>
        </p:nvSpPr>
        <p:spPr>
          <a:xfrm>
            <a:off x="1143691" y="266995"/>
            <a:ext cx="3895536" cy="506086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8.1.</a:t>
            </a:r>
            <a:r>
              <a:rPr 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2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事务的基本操作</a:t>
            </a:r>
            <a:endParaRPr lang="en-US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6627" name="组合 17"/>
          <p:cNvGrpSpPr/>
          <p:nvPr/>
        </p:nvGrpSpPr>
        <p:grpSpPr>
          <a:xfrm>
            <a:off x="1229360" y="1582420"/>
            <a:ext cx="2232025" cy="503238"/>
            <a:chOff x="6444208" y="1011134"/>
            <a:chExt cx="2232248" cy="504056"/>
          </a:xfrm>
        </p:grpSpPr>
        <p:grpSp>
          <p:nvGrpSpPr>
            <p:cNvPr id="27653" name="组合 18"/>
            <p:cNvGrpSpPr/>
            <p:nvPr/>
          </p:nvGrpSpPr>
          <p:grpSpPr>
            <a:xfrm>
              <a:off x="6444208" y="1011134"/>
              <a:ext cx="2232248" cy="504056"/>
              <a:chOff x="1547664" y="2780928"/>
              <a:chExt cx="2232248" cy="504056"/>
            </a:xfrm>
          </p:grpSpPr>
          <p:sp>
            <p:nvSpPr>
              <p:cNvPr id="14" name="椭圆 13"/>
              <p:cNvSpPr/>
              <p:nvPr/>
            </p:nvSpPr>
            <p:spPr>
              <a:xfrm>
                <a:off x="1547664" y="2780928"/>
                <a:ext cx="503288" cy="504056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黑体" panose="02010609060101010101" charset="-122"/>
                    <a:ea typeface="黑体" panose="02010609060101010101" charset="-122"/>
                    <a:cs typeface="+mn-cs"/>
                  </a:rPr>
                  <a:t>脚</a:t>
                </a:r>
                <a:endParaRPr kumimoji="0" lang="zh-CN" altLang="en-US" sz="1800" b="1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黑体" panose="02010609060101010101" charset="-122"/>
                  <a:ea typeface="黑体" panose="02010609060101010101" charset="-122"/>
                  <a:cs typeface="+mn-cs"/>
                </a:endParaRPr>
              </a:p>
            </p:txBody>
          </p:sp>
          <p:sp>
            <p:nvSpPr>
              <p:cNvPr id="15" name="椭圆 14"/>
              <p:cNvSpPr/>
              <p:nvPr/>
            </p:nvSpPr>
            <p:spPr>
              <a:xfrm>
                <a:off x="2123985" y="2780928"/>
                <a:ext cx="503287" cy="504056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黑体" panose="02010609060101010101" charset="-122"/>
                    <a:ea typeface="黑体" panose="02010609060101010101" charset="-122"/>
                    <a:cs typeface="+mn-cs"/>
                  </a:rPr>
                  <a:t>下</a:t>
                </a:r>
                <a:endPara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黑体" panose="02010609060101010101" charset="-122"/>
                  <a:ea typeface="黑体" panose="02010609060101010101" charset="-122"/>
                  <a:cs typeface="+mn-cs"/>
                </a:endParaRPr>
              </a:p>
            </p:txBody>
          </p:sp>
          <p:sp>
            <p:nvSpPr>
              <p:cNvPr id="16" name="椭圆 15"/>
              <p:cNvSpPr/>
              <p:nvPr/>
            </p:nvSpPr>
            <p:spPr>
              <a:xfrm>
                <a:off x="2700304" y="2780928"/>
                <a:ext cx="503288" cy="504056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黑体" panose="02010609060101010101" charset="-122"/>
                    <a:ea typeface="黑体" panose="02010609060101010101" charset="-122"/>
                    <a:cs typeface="+mn-cs"/>
                  </a:rPr>
                  <a:t>留</a:t>
                </a:r>
                <a:endParaRPr kumimoji="0" lang="zh-CN" altLang="en-US" sz="1800" b="1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黑体" panose="02010609060101010101" charset="-122"/>
                  <a:ea typeface="黑体" panose="02010609060101010101" charset="-122"/>
                  <a:cs typeface="+mn-cs"/>
                </a:endParaRPr>
              </a:p>
            </p:txBody>
          </p:sp>
          <p:sp>
            <p:nvSpPr>
              <p:cNvPr id="17" name="椭圆 16"/>
              <p:cNvSpPr/>
              <p:nvPr/>
            </p:nvSpPr>
            <p:spPr>
              <a:xfrm>
                <a:off x="3276625" y="2780928"/>
                <a:ext cx="503287" cy="504056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黑体" panose="02010609060101010101" charset="-122"/>
                    <a:ea typeface="黑体" panose="02010609060101010101" charset="-122"/>
                    <a:cs typeface="+mn-cs"/>
                  </a:rPr>
                  <a:t>心</a:t>
                </a:r>
                <a:endParaRPr kumimoji="0" lang="zh-CN" altLang="en-US" sz="1800" b="1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黑体" panose="02010609060101010101" charset="-122"/>
                  <a:ea typeface="黑体" panose="02010609060101010101" charset="-122"/>
                  <a:cs typeface="+mn-cs"/>
                </a:endParaRPr>
              </a:p>
            </p:txBody>
          </p:sp>
        </p:grpSp>
        <p:cxnSp>
          <p:nvCxnSpPr>
            <p:cNvPr id="13" name="直接连接符 12"/>
            <p:cNvCxnSpPr/>
            <p:nvPr/>
          </p:nvCxnSpPr>
          <p:spPr>
            <a:xfrm>
              <a:off x="6444208" y="1726416"/>
              <a:ext cx="2232248" cy="0"/>
            </a:xfrm>
            <a:prstGeom prst="line">
              <a:avLst/>
            </a:prstGeom>
            <a:ln w="19050">
              <a:gradFill flip="none" rotWithShape="1">
                <a:gsLst>
                  <a:gs pos="100000">
                    <a:schemeClr val="tx1">
                      <a:lumMod val="95000"/>
                      <a:lumOff val="5000"/>
                    </a:schemeClr>
                  </a:gs>
                  <a:gs pos="20000">
                    <a:schemeClr val="bg1">
                      <a:lumMod val="75000"/>
                    </a:schemeClr>
                  </a:gs>
                  <a:gs pos="0">
                    <a:schemeClr val="bg1"/>
                  </a:gs>
                </a:gsLst>
                <a:path path="circle">
                  <a:fillToRect l="100000" t="100000"/>
                </a:path>
                <a:tileRect r="-100000" b="-100000"/>
              </a:gradFill>
              <a:prstDash val="solid"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 txBox="1"/>
          <p:nvPr/>
        </p:nvSpPr>
        <p:spPr>
          <a:xfrm>
            <a:off x="1143691" y="266995"/>
            <a:ext cx="3895536" cy="506086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8.1.</a:t>
            </a:r>
            <a:r>
              <a:rPr 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2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事务的基本操作</a:t>
            </a:r>
            <a:endParaRPr lang="en-US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99515" y="2364105"/>
            <a:ext cx="9525635" cy="28613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lnSpc>
                <a:spcPct val="150000"/>
              </a:lnSpc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</a:rPr>
              <a:t>事务处理主要是针对数据表中数据的处理，不包括</a:t>
            </a:r>
            <a:r>
              <a:rPr lang="zh-CN" altLang="zh-CN" b="1" dirty="0">
                <a:solidFill>
                  <a:srgbClr val="0D74C9"/>
                </a:solidFill>
                <a:latin typeface="Arial" panose="020B0604020202020204" pitchFamily="34" charset="0"/>
              </a:rPr>
              <a:t>创建或删除数据库</a:t>
            </a:r>
            <a:r>
              <a:rPr lang="zh-CN" altLang="zh-CN" dirty="0">
                <a:latin typeface="Arial" panose="020B0604020202020204" pitchFamily="34" charset="0"/>
              </a:rPr>
              <a:t>、</a:t>
            </a:r>
            <a:r>
              <a:rPr lang="zh-CN" altLang="zh-CN" b="1" dirty="0">
                <a:solidFill>
                  <a:srgbClr val="0D74C9"/>
                </a:solidFill>
                <a:latin typeface="Arial" panose="020B0604020202020204" pitchFamily="34" charset="0"/>
              </a:rPr>
              <a:t>数据表</a:t>
            </a:r>
            <a:r>
              <a:rPr lang="zh-CN" altLang="zh-CN" dirty="0">
                <a:latin typeface="Arial" panose="020B0604020202020204" pitchFamily="34" charset="0"/>
              </a:rPr>
              <a:t>，</a:t>
            </a:r>
            <a:r>
              <a:rPr lang="zh-CN" altLang="zh-CN" b="1" dirty="0">
                <a:solidFill>
                  <a:srgbClr val="0D74C9"/>
                </a:solidFill>
                <a:latin typeface="Arial" panose="020B0604020202020204" pitchFamily="34" charset="0"/>
              </a:rPr>
              <a:t>修改表结构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</a:rPr>
              <a:t>等操作，而且执行这类操作时会隐式地提交事务。</a:t>
            </a:r>
            <a:endParaRPr lang="en-US" altLang="zh-CN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altLang="zh-CN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000000"/>
                </a:solidFill>
                <a:latin typeface="Arial" panose="020B0604020202020204" pitchFamily="34" charset="0"/>
              </a:rPr>
              <a:t>例如：在使用</a:t>
            </a: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START TRANSACTION</a:t>
            </a:r>
            <a:r>
              <a:rPr lang="zh-CN" altLang="en-US" dirty="0">
                <a:solidFill>
                  <a:srgbClr val="000000"/>
                </a:solidFill>
                <a:latin typeface="Arial" panose="020B0604020202020204" pitchFamily="34" charset="0"/>
              </a:rPr>
              <a:t>开启事务后执行</a:t>
            </a: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ALTER TABLE</a:t>
            </a:r>
            <a:r>
              <a:rPr lang="zh-CN" altLang="en-US" dirty="0">
                <a:solidFill>
                  <a:srgbClr val="000000"/>
                </a:solidFill>
                <a:latin typeface="Arial" panose="020B0604020202020204" pitchFamily="34" charset="0"/>
              </a:rPr>
              <a:t>修改表结构，会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</a:rPr>
              <a:t>隐式</a:t>
            </a:r>
            <a:r>
              <a:rPr lang="zh-CN" altLang="en-US" dirty="0">
                <a:solidFill>
                  <a:srgbClr val="000000"/>
                </a:solidFill>
                <a:latin typeface="Arial" panose="020B0604020202020204" pitchFamily="34" charset="0"/>
              </a:rPr>
              <a:t>提交事务。</a:t>
            </a:r>
            <a:endParaRPr lang="zh-CN" altLang="zh-CN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0" end="6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charRg st="0" end="6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64" end="1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charRg st="64" end="1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6627" name="组合 17"/>
          <p:cNvGrpSpPr/>
          <p:nvPr/>
        </p:nvGrpSpPr>
        <p:grpSpPr>
          <a:xfrm>
            <a:off x="1229360" y="1582420"/>
            <a:ext cx="2232025" cy="503238"/>
            <a:chOff x="6444208" y="1011134"/>
            <a:chExt cx="2232248" cy="504056"/>
          </a:xfrm>
        </p:grpSpPr>
        <p:grpSp>
          <p:nvGrpSpPr>
            <p:cNvPr id="27653" name="组合 18"/>
            <p:cNvGrpSpPr/>
            <p:nvPr/>
          </p:nvGrpSpPr>
          <p:grpSpPr>
            <a:xfrm>
              <a:off x="6444208" y="1011134"/>
              <a:ext cx="2232248" cy="504056"/>
              <a:chOff x="1547664" y="2780928"/>
              <a:chExt cx="2232248" cy="504056"/>
            </a:xfrm>
          </p:grpSpPr>
          <p:sp>
            <p:nvSpPr>
              <p:cNvPr id="14" name="椭圆 13"/>
              <p:cNvSpPr/>
              <p:nvPr/>
            </p:nvSpPr>
            <p:spPr>
              <a:xfrm>
                <a:off x="1547664" y="2780928"/>
                <a:ext cx="503288" cy="504056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黑体" panose="02010609060101010101" charset="-122"/>
                    <a:ea typeface="黑体" panose="02010609060101010101" charset="-122"/>
                    <a:cs typeface="+mn-cs"/>
                  </a:rPr>
                  <a:t>脚</a:t>
                </a:r>
                <a:endParaRPr kumimoji="0" lang="zh-CN" altLang="en-US" sz="1800" b="1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黑体" panose="02010609060101010101" charset="-122"/>
                  <a:ea typeface="黑体" panose="02010609060101010101" charset="-122"/>
                  <a:cs typeface="+mn-cs"/>
                </a:endParaRPr>
              </a:p>
            </p:txBody>
          </p:sp>
          <p:sp>
            <p:nvSpPr>
              <p:cNvPr id="15" name="椭圆 14"/>
              <p:cNvSpPr/>
              <p:nvPr/>
            </p:nvSpPr>
            <p:spPr>
              <a:xfrm>
                <a:off x="2123985" y="2780928"/>
                <a:ext cx="503287" cy="504056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黑体" panose="02010609060101010101" charset="-122"/>
                    <a:ea typeface="黑体" panose="02010609060101010101" charset="-122"/>
                    <a:cs typeface="+mn-cs"/>
                  </a:rPr>
                  <a:t>下</a:t>
                </a:r>
                <a:endPara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黑体" panose="02010609060101010101" charset="-122"/>
                  <a:ea typeface="黑体" panose="02010609060101010101" charset="-122"/>
                  <a:cs typeface="+mn-cs"/>
                </a:endParaRPr>
              </a:p>
            </p:txBody>
          </p:sp>
          <p:sp>
            <p:nvSpPr>
              <p:cNvPr id="16" name="椭圆 15"/>
              <p:cNvSpPr/>
              <p:nvPr/>
            </p:nvSpPr>
            <p:spPr>
              <a:xfrm>
                <a:off x="2700304" y="2780928"/>
                <a:ext cx="503288" cy="504056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黑体" panose="02010609060101010101" charset="-122"/>
                    <a:ea typeface="黑体" panose="02010609060101010101" charset="-122"/>
                    <a:cs typeface="+mn-cs"/>
                  </a:rPr>
                  <a:t>留</a:t>
                </a:r>
                <a:endParaRPr kumimoji="0" lang="zh-CN" altLang="en-US" sz="1800" b="1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黑体" panose="02010609060101010101" charset="-122"/>
                  <a:ea typeface="黑体" panose="02010609060101010101" charset="-122"/>
                  <a:cs typeface="+mn-cs"/>
                </a:endParaRPr>
              </a:p>
            </p:txBody>
          </p:sp>
          <p:sp>
            <p:nvSpPr>
              <p:cNvPr id="17" name="椭圆 16"/>
              <p:cNvSpPr/>
              <p:nvPr/>
            </p:nvSpPr>
            <p:spPr>
              <a:xfrm>
                <a:off x="3276625" y="2780928"/>
                <a:ext cx="503287" cy="504056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黑体" panose="02010609060101010101" charset="-122"/>
                    <a:ea typeface="黑体" panose="02010609060101010101" charset="-122"/>
                    <a:cs typeface="+mn-cs"/>
                  </a:rPr>
                  <a:t>心</a:t>
                </a:r>
                <a:endParaRPr kumimoji="0" lang="zh-CN" altLang="en-US" sz="1800" b="1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黑体" panose="02010609060101010101" charset="-122"/>
                  <a:ea typeface="黑体" panose="02010609060101010101" charset="-122"/>
                  <a:cs typeface="+mn-cs"/>
                </a:endParaRPr>
              </a:p>
            </p:txBody>
          </p:sp>
        </p:grpSp>
        <p:cxnSp>
          <p:nvCxnSpPr>
            <p:cNvPr id="13" name="直接连接符 12"/>
            <p:cNvCxnSpPr/>
            <p:nvPr/>
          </p:nvCxnSpPr>
          <p:spPr>
            <a:xfrm>
              <a:off x="6444208" y="1726416"/>
              <a:ext cx="2232248" cy="0"/>
            </a:xfrm>
            <a:prstGeom prst="line">
              <a:avLst/>
            </a:prstGeom>
            <a:ln w="19050">
              <a:gradFill flip="none" rotWithShape="1">
                <a:gsLst>
                  <a:gs pos="100000">
                    <a:schemeClr val="tx1">
                      <a:lumMod val="95000"/>
                      <a:lumOff val="5000"/>
                    </a:schemeClr>
                  </a:gs>
                  <a:gs pos="20000">
                    <a:schemeClr val="bg1">
                      <a:lumMod val="75000"/>
                    </a:schemeClr>
                  </a:gs>
                  <a:gs pos="0">
                    <a:schemeClr val="bg1"/>
                  </a:gs>
                </a:gsLst>
                <a:path path="circle">
                  <a:fillToRect l="100000" t="100000"/>
                </a:path>
                <a:tileRect r="-100000" b="-100000"/>
              </a:gradFill>
              <a:prstDash val="solid"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 txBox="1"/>
          <p:nvPr/>
        </p:nvSpPr>
        <p:spPr>
          <a:xfrm>
            <a:off x="1143691" y="266995"/>
            <a:ext cx="3895536" cy="506086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8.1.</a:t>
            </a:r>
            <a:r>
              <a:rPr 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2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事务的基本操作</a:t>
            </a:r>
            <a:endParaRPr lang="en-US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2" name="矩形 3"/>
          <p:cNvSpPr/>
          <p:nvPr/>
        </p:nvSpPr>
        <p:spPr>
          <a:xfrm>
            <a:off x="1229360" y="2781300"/>
            <a:ext cx="9967595" cy="11988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zh-CN" altLang="en-US" dirty="0">
                <a:latin typeface="Arial" panose="020B0604020202020204" pitchFamily="34" charset="0"/>
              </a:rPr>
              <a:t>当执行</a:t>
            </a: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COMMIT</a:t>
            </a:r>
            <a:r>
              <a:rPr lang="zh-CN" altLang="en-US" dirty="0">
                <a:latin typeface="Arial" panose="020B0604020202020204" pitchFamily="34" charset="0"/>
              </a:rPr>
              <a:t>或</a:t>
            </a: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ROLLBACK</a:t>
            </a:r>
            <a:r>
              <a:rPr lang="zh-CN" altLang="en-US" dirty="0">
                <a:latin typeface="Arial" panose="020B0604020202020204" pitchFamily="34" charset="0"/>
              </a:rPr>
              <a:t>后，当前事务就会自动结束。</a:t>
            </a:r>
            <a:endParaRPr lang="en-US" altLang="zh-CN" dirty="0">
              <a:latin typeface="Arial" panose="020B0604020202020204" pitchFamily="34" charset="0"/>
            </a:endParaRPr>
          </a:p>
          <a:p>
            <a:endParaRPr lang="en-US" altLang="zh-CN" dirty="0">
              <a:latin typeface="Arial" panose="020B0604020202020204" pitchFamily="34" charset="0"/>
            </a:endParaRPr>
          </a:p>
          <a:p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ROLLBACK</a:t>
            </a:r>
            <a:r>
              <a:rPr lang="zh-CN" altLang="en-US" dirty="0">
                <a:latin typeface="Arial" panose="020B0604020202020204" pitchFamily="34" charset="0"/>
              </a:rPr>
              <a:t>只能针对未提交的事务回滚，已提交的事务无法回滚。</a:t>
            </a:r>
            <a:endParaRPr lang="zh-CN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charRg st="0" end="3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>
                                            <p:txEl>
                                              <p:charRg st="0" end="3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charRg st="33" end="6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>
                                            <p:txEl>
                                              <p:charRg st="33" end="6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6627" name="组合 17"/>
          <p:cNvGrpSpPr/>
          <p:nvPr/>
        </p:nvGrpSpPr>
        <p:grpSpPr>
          <a:xfrm>
            <a:off x="1229360" y="1582420"/>
            <a:ext cx="2232025" cy="503238"/>
            <a:chOff x="6444208" y="1011134"/>
            <a:chExt cx="2232248" cy="504056"/>
          </a:xfrm>
        </p:grpSpPr>
        <p:grpSp>
          <p:nvGrpSpPr>
            <p:cNvPr id="27653" name="组合 18"/>
            <p:cNvGrpSpPr/>
            <p:nvPr/>
          </p:nvGrpSpPr>
          <p:grpSpPr>
            <a:xfrm>
              <a:off x="6444208" y="1011134"/>
              <a:ext cx="2232248" cy="504056"/>
              <a:chOff x="1547664" y="2780928"/>
              <a:chExt cx="2232248" cy="504056"/>
            </a:xfrm>
          </p:grpSpPr>
          <p:sp>
            <p:nvSpPr>
              <p:cNvPr id="14" name="椭圆 13"/>
              <p:cNvSpPr/>
              <p:nvPr/>
            </p:nvSpPr>
            <p:spPr>
              <a:xfrm>
                <a:off x="1547664" y="2780928"/>
                <a:ext cx="503288" cy="504056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黑体" panose="02010609060101010101" charset="-122"/>
                    <a:ea typeface="黑体" panose="02010609060101010101" charset="-122"/>
                    <a:cs typeface="+mn-cs"/>
                  </a:rPr>
                  <a:t>脚</a:t>
                </a:r>
                <a:endParaRPr kumimoji="0" lang="zh-CN" altLang="en-US" sz="1800" b="1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黑体" panose="02010609060101010101" charset="-122"/>
                  <a:ea typeface="黑体" panose="02010609060101010101" charset="-122"/>
                  <a:cs typeface="+mn-cs"/>
                </a:endParaRPr>
              </a:p>
            </p:txBody>
          </p:sp>
          <p:sp>
            <p:nvSpPr>
              <p:cNvPr id="15" name="椭圆 14"/>
              <p:cNvSpPr/>
              <p:nvPr/>
            </p:nvSpPr>
            <p:spPr>
              <a:xfrm>
                <a:off x="2123985" y="2780928"/>
                <a:ext cx="503287" cy="504056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黑体" panose="02010609060101010101" charset="-122"/>
                    <a:ea typeface="黑体" panose="02010609060101010101" charset="-122"/>
                    <a:cs typeface="+mn-cs"/>
                  </a:rPr>
                  <a:t>下</a:t>
                </a:r>
                <a:endPara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黑体" panose="02010609060101010101" charset="-122"/>
                  <a:ea typeface="黑体" panose="02010609060101010101" charset="-122"/>
                  <a:cs typeface="+mn-cs"/>
                </a:endParaRPr>
              </a:p>
            </p:txBody>
          </p:sp>
          <p:sp>
            <p:nvSpPr>
              <p:cNvPr id="16" name="椭圆 15"/>
              <p:cNvSpPr/>
              <p:nvPr/>
            </p:nvSpPr>
            <p:spPr>
              <a:xfrm>
                <a:off x="2700304" y="2780928"/>
                <a:ext cx="503288" cy="504056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黑体" panose="02010609060101010101" charset="-122"/>
                    <a:ea typeface="黑体" panose="02010609060101010101" charset="-122"/>
                    <a:cs typeface="+mn-cs"/>
                  </a:rPr>
                  <a:t>留</a:t>
                </a:r>
                <a:endParaRPr kumimoji="0" lang="zh-CN" altLang="en-US" sz="1800" b="1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黑体" panose="02010609060101010101" charset="-122"/>
                  <a:ea typeface="黑体" panose="02010609060101010101" charset="-122"/>
                  <a:cs typeface="+mn-cs"/>
                </a:endParaRPr>
              </a:p>
            </p:txBody>
          </p:sp>
          <p:sp>
            <p:nvSpPr>
              <p:cNvPr id="17" name="椭圆 16"/>
              <p:cNvSpPr/>
              <p:nvPr/>
            </p:nvSpPr>
            <p:spPr>
              <a:xfrm>
                <a:off x="3276625" y="2780928"/>
                <a:ext cx="503287" cy="504056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黑体" panose="02010609060101010101" charset="-122"/>
                    <a:ea typeface="黑体" panose="02010609060101010101" charset="-122"/>
                    <a:cs typeface="+mn-cs"/>
                  </a:rPr>
                  <a:t>心</a:t>
                </a:r>
                <a:endParaRPr kumimoji="0" lang="zh-CN" altLang="en-US" sz="1800" b="1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黑体" panose="02010609060101010101" charset="-122"/>
                  <a:ea typeface="黑体" panose="02010609060101010101" charset="-122"/>
                  <a:cs typeface="+mn-cs"/>
                </a:endParaRPr>
              </a:p>
            </p:txBody>
          </p:sp>
        </p:grpSp>
        <p:cxnSp>
          <p:nvCxnSpPr>
            <p:cNvPr id="13" name="直接连接符 12"/>
            <p:cNvCxnSpPr/>
            <p:nvPr/>
          </p:nvCxnSpPr>
          <p:spPr>
            <a:xfrm>
              <a:off x="6444208" y="1726416"/>
              <a:ext cx="2232248" cy="0"/>
            </a:xfrm>
            <a:prstGeom prst="line">
              <a:avLst/>
            </a:prstGeom>
            <a:ln w="19050">
              <a:gradFill flip="none" rotWithShape="1">
                <a:gsLst>
                  <a:gs pos="100000">
                    <a:schemeClr val="tx1">
                      <a:lumMod val="95000"/>
                      <a:lumOff val="5000"/>
                    </a:schemeClr>
                  </a:gs>
                  <a:gs pos="20000">
                    <a:schemeClr val="bg1">
                      <a:lumMod val="75000"/>
                    </a:schemeClr>
                  </a:gs>
                  <a:gs pos="0">
                    <a:schemeClr val="bg1"/>
                  </a:gs>
                </a:gsLst>
                <a:path path="circle">
                  <a:fillToRect l="100000" t="100000"/>
                </a:path>
                <a:tileRect r="-100000" b="-100000"/>
              </a:gradFill>
              <a:prstDash val="solid"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 txBox="1"/>
          <p:nvPr/>
        </p:nvSpPr>
        <p:spPr>
          <a:xfrm>
            <a:off x="1143691" y="266995"/>
            <a:ext cx="3895536" cy="506086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8.1.</a:t>
            </a:r>
            <a:r>
              <a:rPr 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2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事务的基本操作</a:t>
            </a:r>
            <a:endParaRPr lang="en-US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7652" name="矩形 2"/>
          <p:cNvSpPr/>
          <p:nvPr/>
        </p:nvSpPr>
        <p:spPr>
          <a:xfrm>
            <a:off x="1127125" y="2507615"/>
            <a:ext cx="9790430" cy="28613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MySQL 8.0</a:t>
            </a:r>
            <a:r>
              <a:rPr lang="zh-CN" altLang="zh-CN" dirty="0">
                <a:latin typeface="Arial" panose="020B0604020202020204" pitchFamily="34" charset="0"/>
              </a:rPr>
              <a:t>默认的存储引擎为</a:t>
            </a: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InnoDB</a:t>
            </a:r>
            <a:r>
              <a:rPr lang="zh-CN" altLang="zh-CN" dirty="0">
                <a:latin typeface="Arial" panose="020B0604020202020204" pitchFamily="34" charset="0"/>
              </a:rPr>
              <a:t>，该存储引擎支持事务，而另一个常见的存储引擎</a:t>
            </a: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MyISAM</a:t>
            </a:r>
            <a:r>
              <a:rPr lang="zh-CN" altLang="zh-CN" dirty="0">
                <a:latin typeface="Arial" panose="020B0604020202020204" pitchFamily="34" charset="0"/>
              </a:rPr>
              <a:t>不支持事务。</a:t>
            </a:r>
            <a:endParaRPr lang="en-US" altLang="zh-CN" dirty="0"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altLang="zh-CN" dirty="0"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zh-CN" dirty="0">
                <a:latin typeface="Arial" panose="020B0604020202020204" pitchFamily="34" charset="0"/>
              </a:rPr>
              <a:t>对于</a:t>
            </a: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MyISAM</a:t>
            </a:r>
            <a:r>
              <a:rPr lang="zh-CN" altLang="zh-CN" dirty="0">
                <a:latin typeface="Arial" panose="020B0604020202020204" pitchFamily="34" charset="0"/>
              </a:rPr>
              <a:t>存储引擎的数据表，无论事务是否提交，对数据的操作都会立即生效，不能回滚。</a:t>
            </a:r>
            <a:endParaRPr lang="zh-CN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charRg st="0" end="5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7652">
                                            <p:txEl>
                                              <p:charRg st="0" end="5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charRg st="59" end="10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7652">
                                            <p:txEl>
                                              <p:charRg st="59" end="10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6627" name="组合 17"/>
          <p:cNvGrpSpPr/>
          <p:nvPr/>
        </p:nvGrpSpPr>
        <p:grpSpPr>
          <a:xfrm>
            <a:off x="1229360" y="1582420"/>
            <a:ext cx="2232025" cy="503238"/>
            <a:chOff x="6444208" y="1011134"/>
            <a:chExt cx="2232248" cy="504056"/>
          </a:xfrm>
        </p:grpSpPr>
        <p:grpSp>
          <p:nvGrpSpPr>
            <p:cNvPr id="27653" name="组合 18"/>
            <p:cNvGrpSpPr/>
            <p:nvPr/>
          </p:nvGrpSpPr>
          <p:grpSpPr>
            <a:xfrm>
              <a:off x="6444208" y="1011134"/>
              <a:ext cx="2232248" cy="504056"/>
              <a:chOff x="1547664" y="2780928"/>
              <a:chExt cx="2232248" cy="504056"/>
            </a:xfrm>
          </p:grpSpPr>
          <p:sp>
            <p:nvSpPr>
              <p:cNvPr id="14" name="椭圆 13"/>
              <p:cNvSpPr/>
              <p:nvPr/>
            </p:nvSpPr>
            <p:spPr>
              <a:xfrm>
                <a:off x="1547664" y="2780928"/>
                <a:ext cx="503288" cy="504056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黑体" panose="02010609060101010101" charset="-122"/>
                    <a:ea typeface="黑体" panose="02010609060101010101" charset="-122"/>
                    <a:cs typeface="+mn-cs"/>
                  </a:rPr>
                  <a:t>脚</a:t>
                </a:r>
                <a:endParaRPr kumimoji="0" lang="zh-CN" altLang="en-US" sz="1800" b="1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黑体" panose="02010609060101010101" charset="-122"/>
                  <a:ea typeface="黑体" panose="02010609060101010101" charset="-122"/>
                  <a:cs typeface="+mn-cs"/>
                </a:endParaRPr>
              </a:p>
            </p:txBody>
          </p:sp>
          <p:sp>
            <p:nvSpPr>
              <p:cNvPr id="15" name="椭圆 14"/>
              <p:cNvSpPr/>
              <p:nvPr/>
            </p:nvSpPr>
            <p:spPr>
              <a:xfrm>
                <a:off x="2123985" y="2780928"/>
                <a:ext cx="503287" cy="504056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黑体" panose="02010609060101010101" charset="-122"/>
                    <a:ea typeface="黑体" panose="02010609060101010101" charset="-122"/>
                    <a:cs typeface="+mn-cs"/>
                  </a:rPr>
                  <a:t>下</a:t>
                </a:r>
                <a:endPara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黑体" panose="02010609060101010101" charset="-122"/>
                  <a:ea typeface="黑体" panose="02010609060101010101" charset="-122"/>
                  <a:cs typeface="+mn-cs"/>
                </a:endParaRPr>
              </a:p>
            </p:txBody>
          </p:sp>
          <p:sp>
            <p:nvSpPr>
              <p:cNvPr id="16" name="椭圆 15"/>
              <p:cNvSpPr/>
              <p:nvPr/>
            </p:nvSpPr>
            <p:spPr>
              <a:xfrm>
                <a:off x="2700304" y="2780928"/>
                <a:ext cx="503288" cy="504056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黑体" panose="02010609060101010101" charset="-122"/>
                    <a:ea typeface="黑体" panose="02010609060101010101" charset="-122"/>
                    <a:cs typeface="+mn-cs"/>
                  </a:rPr>
                  <a:t>留</a:t>
                </a:r>
                <a:endParaRPr kumimoji="0" lang="zh-CN" altLang="en-US" sz="1800" b="1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黑体" panose="02010609060101010101" charset="-122"/>
                  <a:ea typeface="黑体" panose="02010609060101010101" charset="-122"/>
                  <a:cs typeface="+mn-cs"/>
                </a:endParaRPr>
              </a:p>
            </p:txBody>
          </p:sp>
          <p:sp>
            <p:nvSpPr>
              <p:cNvPr id="17" name="椭圆 16"/>
              <p:cNvSpPr/>
              <p:nvPr/>
            </p:nvSpPr>
            <p:spPr>
              <a:xfrm>
                <a:off x="3276625" y="2780928"/>
                <a:ext cx="503287" cy="504056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黑体" panose="02010609060101010101" charset="-122"/>
                    <a:ea typeface="黑体" panose="02010609060101010101" charset="-122"/>
                    <a:cs typeface="+mn-cs"/>
                  </a:rPr>
                  <a:t>心</a:t>
                </a:r>
                <a:endParaRPr kumimoji="0" lang="zh-CN" altLang="en-US" sz="1800" b="1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黑体" panose="02010609060101010101" charset="-122"/>
                  <a:ea typeface="黑体" panose="02010609060101010101" charset="-122"/>
                  <a:cs typeface="+mn-cs"/>
                </a:endParaRPr>
              </a:p>
            </p:txBody>
          </p:sp>
        </p:grpSp>
        <p:cxnSp>
          <p:nvCxnSpPr>
            <p:cNvPr id="13" name="直接连接符 12"/>
            <p:cNvCxnSpPr/>
            <p:nvPr/>
          </p:nvCxnSpPr>
          <p:spPr>
            <a:xfrm>
              <a:off x="6444208" y="1726416"/>
              <a:ext cx="2232248" cy="0"/>
            </a:xfrm>
            <a:prstGeom prst="line">
              <a:avLst/>
            </a:prstGeom>
            <a:ln w="19050">
              <a:gradFill flip="none" rotWithShape="1">
                <a:gsLst>
                  <a:gs pos="100000">
                    <a:schemeClr val="tx1">
                      <a:lumMod val="95000"/>
                      <a:lumOff val="5000"/>
                    </a:schemeClr>
                  </a:gs>
                  <a:gs pos="20000">
                    <a:schemeClr val="bg1">
                      <a:lumMod val="75000"/>
                    </a:schemeClr>
                  </a:gs>
                  <a:gs pos="0">
                    <a:schemeClr val="bg1"/>
                  </a:gs>
                </a:gsLst>
                <a:path path="circle">
                  <a:fillToRect l="100000" t="100000"/>
                </a:path>
                <a:tileRect r="-100000" b="-100000"/>
              </a:gradFill>
              <a:prstDash val="solid"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 txBox="1"/>
          <p:nvPr/>
        </p:nvSpPr>
        <p:spPr>
          <a:xfrm>
            <a:off x="1143691" y="266995"/>
            <a:ext cx="3895536" cy="506086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8.1.</a:t>
            </a:r>
            <a:r>
              <a:rPr 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2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事务的基本操作</a:t>
            </a:r>
            <a:endParaRPr lang="en-US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19175" y="2349500"/>
            <a:ext cx="9241155" cy="28613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lnSpc>
                <a:spcPct val="150000"/>
              </a:lnSpc>
            </a:pPr>
            <a:r>
              <a:rPr lang="zh-CN" altLang="zh-CN" dirty="0">
                <a:latin typeface="Arial" panose="020B0604020202020204" pitchFamily="34" charset="0"/>
              </a:rPr>
              <a:t>在</a:t>
            </a: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MySQL</a:t>
            </a:r>
            <a:r>
              <a:rPr lang="zh-CN" altLang="zh-CN" dirty="0">
                <a:latin typeface="Arial" panose="020B0604020202020204" pitchFamily="34" charset="0"/>
              </a:rPr>
              <a:t>中，还可以使用</a:t>
            </a: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START TRANSACTION</a:t>
            </a:r>
            <a:r>
              <a:rPr lang="zh-CN" altLang="zh-CN" dirty="0">
                <a:latin typeface="Arial" panose="020B0604020202020204" pitchFamily="34" charset="0"/>
              </a:rPr>
              <a:t>的别名</a:t>
            </a: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BEGIN</a:t>
            </a:r>
            <a:r>
              <a:rPr lang="zh-CN" altLang="zh-CN" dirty="0">
                <a:latin typeface="Arial" panose="020B0604020202020204" pitchFamily="34" charset="0"/>
              </a:rPr>
              <a:t>或</a:t>
            </a: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BEGIN WORK</a:t>
            </a:r>
            <a:r>
              <a:rPr lang="zh-CN" altLang="zh-CN" dirty="0">
                <a:latin typeface="Arial" panose="020B0604020202020204" pitchFamily="34" charset="0"/>
              </a:rPr>
              <a:t>来显式地开启一个事务。</a:t>
            </a:r>
            <a:endParaRPr lang="en-US" altLang="zh-CN" dirty="0"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altLang="zh-CN" dirty="0"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zh-CN" dirty="0">
                <a:latin typeface="Arial" panose="020B0604020202020204" pitchFamily="34" charset="0"/>
              </a:rPr>
              <a:t>但由于</a:t>
            </a: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BEGIN</a:t>
            </a:r>
            <a:r>
              <a:rPr lang="zh-CN" altLang="zh-CN" dirty="0">
                <a:latin typeface="Arial" panose="020B0604020202020204" pitchFamily="34" charset="0"/>
              </a:rPr>
              <a:t>与</a:t>
            </a: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MySQL</a:t>
            </a:r>
            <a:r>
              <a:rPr lang="zh-CN" altLang="zh-CN" dirty="0">
                <a:latin typeface="Arial" panose="020B0604020202020204" pitchFamily="34" charset="0"/>
              </a:rPr>
              <a:t>编程中的</a:t>
            </a: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BEGIN...END</a:t>
            </a:r>
            <a:r>
              <a:rPr lang="zh-CN" altLang="zh-CN" dirty="0">
                <a:latin typeface="Arial" panose="020B0604020202020204" pitchFamily="34" charset="0"/>
              </a:rPr>
              <a:t>冲突，因此不推荐使用</a:t>
            </a: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BEGIN</a:t>
            </a:r>
            <a:r>
              <a:rPr lang="zh-CN" altLang="zh-CN" dirty="0">
                <a:latin typeface="Arial" panose="020B0604020202020204" pitchFamily="34" charset="0"/>
              </a:rPr>
              <a:t>。</a:t>
            </a:r>
            <a:endParaRPr lang="zh-CN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0" end="6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charRg st="0" end="6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62" end="10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charRg st="62" end="10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 txBox="1"/>
          <p:nvPr/>
        </p:nvSpPr>
        <p:spPr>
          <a:xfrm>
            <a:off x="671292" y="572758"/>
            <a:ext cx="3911746" cy="662532"/>
          </a:xfrm>
          <a:prstGeom prst="rect">
            <a:avLst/>
          </a:prstGeom>
        </p:spPr>
        <p:txBody>
          <a:bodyPr lIns="121917" tIns="60958" rIns="121917" bIns="60958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b="1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章节概述</a:t>
            </a:r>
            <a:r>
              <a:rPr lang="en-US" altLang="zh-CN" b="1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/</a:t>
            </a:r>
            <a:r>
              <a:rPr lang="en-US" altLang="zh-CN" sz="24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Summary</a:t>
            </a:r>
            <a:endParaRPr lang="en-GB" sz="24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0" name="TextBox 35"/>
          <p:cNvSpPr txBox="1">
            <a:spLocks noChangeArrowheads="1"/>
          </p:cNvSpPr>
          <p:nvPr/>
        </p:nvSpPr>
        <p:spPr bwMode="auto">
          <a:xfrm>
            <a:off x="911225" y="2681605"/>
            <a:ext cx="9943465" cy="3093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 anchor="t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indent="457200"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在实际开发中，对于复杂的数据操作过程，往往需要通过一组</a:t>
            </a:r>
            <a:r>
              <a:rPr lang="en-US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SQL</a:t>
            </a: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语句来完成</a:t>
            </a:r>
            <a:r>
              <a:rPr lang="en-US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这就必须保证所有命令执行的同步性。针对这样的情况，就需要使用</a:t>
            </a:r>
            <a:r>
              <a:rPr lang="en-US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MySQL</a:t>
            </a: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中提供的事务处理机制。本章将针对事务的概念和使用等知识进行详细讲解。</a:t>
            </a:r>
            <a:endParaRPr lang="zh-CN" altLang="en-US" sz="20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 txBox="1"/>
          <p:nvPr/>
        </p:nvSpPr>
        <p:spPr>
          <a:xfrm>
            <a:off x="1143691" y="266995"/>
            <a:ext cx="3895536" cy="506086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8.1.</a:t>
            </a:r>
            <a:r>
              <a:rPr 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2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事务的基本操作</a:t>
            </a:r>
            <a:endParaRPr lang="en-US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18" name="组合 21"/>
          <p:cNvGrpSpPr/>
          <p:nvPr/>
        </p:nvGrpSpPr>
        <p:grpSpPr>
          <a:xfrm>
            <a:off x="1047115" y="1330325"/>
            <a:ext cx="2232025" cy="503238"/>
            <a:chOff x="6444208" y="1011134"/>
            <a:chExt cx="2232248" cy="504056"/>
          </a:xfrm>
        </p:grpSpPr>
        <p:grpSp>
          <p:nvGrpSpPr>
            <p:cNvPr id="32774" name="组合 22"/>
            <p:cNvGrpSpPr/>
            <p:nvPr/>
          </p:nvGrpSpPr>
          <p:grpSpPr>
            <a:xfrm>
              <a:off x="6444208" y="1011134"/>
              <a:ext cx="2232248" cy="504056"/>
              <a:chOff x="1547664" y="2780928"/>
              <a:chExt cx="2232248" cy="504056"/>
            </a:xfrm>
          </p:grpSpPr>
          <p:sp>
            <p:nvSpPr>
              <p:cNvPr id="21" name="椭圆 20"/>
              <p:cNvSpPr/>
              <p:nvPr/>
            </p:nvSpPr>
            <p:spPr>
              <a:xfrm>
                <a:off x="1547664" y="2780928"/>
                <a:ext cx="503288" cy="504056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黑体" panose="02010609060101010101" charset="-122"/>
                    <a:ea typeface="黑体" panose="02010609060101010101" charset="-122"/>
                    <a:cs typeface="+mn-cs"/>
                  </a:rPr>
                  <a:t>多</a:t>
                </a:r>
                <a:endParaRPr kumimoji="0" lang="zh-CN" altLang="en-US" sz="1800" b="1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黑体" panose="02010609060101010101" charset="-122"/>
                  <a:ea typeface="黑体" panose="02010609060101010101" charset="-122"/>
                  <a:cs typeface="+mn-cs"/>
                </a:endParaRPr>
              </a:p>
            </p:txBody>
          </p:sp>
          <p:sp>
            <p:nvSpPr>
              <p:cNvPr id="22" name="椭圆 21"/>
              <p:cNvSpPr/>
              <p:nvPr/>
            </p:nvSpPr>
            <p:spPr>
              <a:xfrm>
                <a:off x="2123985" y="2780928"/>
                <a:ext cx="503287" cy="504056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黑体" panose="02010609060101010101" charset="-122"/>
                    <a:ea typeface="黑体" panose="02010609060101010101" charset="-122"/>
                    <a:cs typeface="+mn-cs"/>
                  </a:rPr>
                  <a:t>学</a:t>
                </a:r>
                <a:endParaRPr kumimoji="0" lang="zh-CN" altLang="en-US" sz="1800" b="1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黑体" panose="02010609060101010101" charset="-122"/>
                  <a:ea typeface="黑体" panose="02010609060101010101" charset="-122"/>
                  <a:cs typeface="+mn-cs"/>
                </a:endParaRPr>
              </a:p>
            </p:txBody>
          </p:sp>
          <p:sp>
            <p:nvSpPr>
              <p:cNvPr id="23" name="椭圆 22"/>
              <p:cNvSpPr/>
              <p:nvPr/>
            </p:nvSpPr>
            <p:spPr>
              <a:xfrm>
                <a:off x="2700304" y="2780928"/>
                <a:ext cx="503288" cy="504056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黑体" panose="02010609060101010101" charset="-122"/>
                    <a:ea typeface="黑体" panose="02010609060101010101" charset="-122"/>
                    <a:cs typeface="+mn-cs"/>
                  </a:rPr>
                  <a:t>一</a:t>
                </a:r>
                <a:endParaRPr kumimoji="0" lang="zh-CN" altLang="en-US" sz="1800" b="1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黑体" panose="02010609060101010101" charset="-122"/>
                  <a:ea typeface="黑体" panose="02010609060101010101" charset="-122"/>
                  <a:cs typeface="+mn-cs"/>
                </a:endParaRPr>
              </a:p>
            </p:txBody>
          </p:sp>
          <p:sp>
            <p:nvSpPr>
              <p:cNvPr id="24" name="椭圆 23"/>
              <p:cNvSpPr/>
              <p:nvPr/>
            </p:nvSpPr>
            <p:spPr>
              <a:xfrm>
                <a:off x="3276625" y="2780928"/>
                <a:ext cx="503287" cy="504056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黑体" panose="02010609060101010101" charset="-122"/>
                    <a:ea typeface="黑体" panose="02010609060101010101" charset="-122"/>
                    <a:cs typeface="+mn-cs"/>
                  </a:rPr>
                  <a:t>招</a:t>
                </a:r>
                <a:endParaRPr kumimoji="0" lang="zh-CN" altLang="en-US" sz="1800" b="1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黑体" panose="02010609060101010101" charset="-122"/>
                  <a:ea typeface="黑体" panose="02010609060101010101" charset="-122"/>
                  <a:cs typeface="+mn-cs"/>
                </a:endParaRPr>
              </a:p>
            </p:txBody>
          </p:sp>
        </p:grpSp>
        <p:cxnSp>
          <p:nvCxnSpPr>
            <p:cNvPr id="20" name="直接连接符 19"/>
            <p:cNvCxnSpPr/>
            <p:nvPr/>
          </p:nvCxnSpPr>
          <p:spPr>
            <a:xfrm>
              <a:off x="6444208" y="1726416"/>
              <a:ext cx="2232248" cy="0"/>
            </a:xfrm>
            <a:prstGeom prst="line">
              <a:avLst/>
            </a:prstGeom>
            <a:ln w="19050">
              <a:gradFill flip="none" rotWithShape="1">
                <a:gsLst>
                  <a:gs pos="100000">
                    <a:srgbClr val="C00000"/>
                  </a:gs>
                  <a:gs pos="20000">
                    <a:srgbClr val="FF0000"/>
                  </a:gs>
                  <a:gs pos="0">
                    <a:schemeClr val="bg1"/>
                  </a:gs>
                </a:gsLst>
                <a:path path="circle">
                  <a:fillToRect l="100000" t="100000"/>
                </a:path>
                <a:tileRect r="-100000" b="-100000"/>
              </a:gradFill>
              <a:prstDash val="solid"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676" name="矩形 3"/>
          <p:cNvSpPr/>
          <p:nvPr/>
        </p:nvSpPr>
        <p:spPr>
          <a:xfrm>
            <a:off x="1847215" y="2433955"/>
            <a:ext cx="7508240" cy="17532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lnSpc>
                <a:spcPct val="150000"/>
              </a:lnSpc>
            </a:pPr>
            <a:r>
              <a:rPr lang="zh-CN" altLang="en-US" b="1" u="sng" dirty="0">
                <a:solidFill>
                  <a:srgbClr val="0070C0"/>
                </a:solidFill>
                <a:latin typeface="Arial" panose="020B0604020202020204" pitchFamily="34" charset="0"/>
                <a:sym typeface="+mn-ea"/>
              </a:rPr>
              <a:t>查看事务是否自动提交</a:t>
            </a:r>
            <a:endParaRPr lang="zh-CN" altLang="zh-CN" b="1" u="sng" dirty="0">
              <a:solidFill>
                <a:srgbClr val="0070C0"/>
              </a:solidFill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zh-CN" altLang="zh-CN" dirty="0"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zh-CN" altLang="zh-CN" dirty="0">
              <a:latin typeface="Arial" panose="020B0604020202020204" pitchFamily="34" charset="0"/>
            </a:endParaRPr>
          </a:p>
        </p:txBody>
      </p:sp>
      <p:sp>
        <p:nvSpPr>
          <p:cNvPr id="25" name="矩形 38"/>
          <p:cNvSpPr>
            <a:spLocks noChangeArrowheads="1"/>
          </p:cNvSpPr>
          <p:nvPr/>
        </p:nvSpPr>
        <p:spPr bwMode="auto">
          <a:xfrm>
            <a:off x="3477578" y="1460500"/>
            <a:ext cx="58785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事务的自动提交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359467" y="3213735"/>
            <a:ext cx="5080000" cy="1814830"/>
          </a:xfrm>
          <a:prstGeom prst="rect">
            <a:avLst/>
          </a:prstGeom>
        </p:spPr>
        <p:txBody>
          <a:bodyPr>
            <a:spAutoFit/>
          </a:bodyPr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mysql&gt; SELECT @@autocommit;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+--------------+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| @@autocommit |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+--------------+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|            1 |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+--------------+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266700" algn="just" defTabSz="266700"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宋体" panose="02010600030101010101" pitchFamily="2" charset="-122"/>
                <a:ea typeface="宋体" panose="02010600030101010101" pitchFamily="2" charset="-122"/>
              </a:rPr>
              <a:t>1 row in set (0.00 sec)</a:t>
            </a:r>
            <a:endParaRPr lang="en-US" altLang="zh-CN" sz="16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7319010" y="3645535"/>
            <a:ext cx="2879090" cy="1016000"/>
            <a:chOff x="5042694" y="2983958"/>
            <a:chExt cx="2027387" cy="1016541"/>
          </a:xfrm>
        </p:grpSpPr>
        <p:sp>
          <p:nvSpPr>
            <p:cNvPr id="26" name="圆角矩形 2"/>
            <p:cNvSpPr>
              <a:spLocks noChangeArrowheads="1"/>
            </p:cNvSpPr>
            <p:nvPr/>
          </p:nvSpPr>
          <p:spPr bwMode="auto">
            <a:xfrm>
              <a:off x="5042694" y="2983958"/>
              <a:ext cx="2027387" cy="1016541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12700" algn="ctr">
              <a:solidFill>
                <a:srgbClr val="00ACE6"/>
              </a:solidFill>
              <a:prstDash val="sysDot"/>
              <a:rou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  <p:sp>
          <p:nvSpPr>
            <p:cNvPr id="33801" name="矩形 2"/>
            <p:cNvSpPr/>
            <p:nvPr/>
          </p:nvSpPr>
          <p:spPr>
            <a:xfrm>
              <a:off x="5370456" y="3009372"/>
              <a:ext cx="1516739" cy="92251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p>
              <a:pPr>
                <a:lnSpc>
                  <a:spcPct val="150000"/>
                </a:lnSpc>
              </a:pPr>
              <a:r>
                <a:rPr lang="en-US" altLang="zh-CN" sz="1800" dirty="0">
                  <a:solidFill>
                    <a:srgbClr val="000000"/>
                  </a:solidFill>
                  <a:latin typeface="Arial" panose="020B0604020202020204" pitchFamily="34" charset="0"/>
                </a:rPr>
                <a:t>1</a:t>
              </a:r>
              <a:r>
                <a:rPr lang="zh-CN" altLang="en-US" sz="1800" dirty="0">
                  <a:solidFill>
                    <a:srgbClr val="000000"/>
                  </a:solidFill>
                  <a:latin typeface="Arial" panose="020B0604020202020204" pitchFamily="34" charset="0"/>
                </a:rPr>
                <a:t>：</a:t>
              </a:r>
              <a:r>
                <a:rPr lang="zh-CN" altLang="zh-CN" sz="1800" dirty="0">
                  <a:solidFill>
                    <a:srgbClr val="000000"/>
                  </a:solidFill>
                  <a:latin typeface="Arial" panose="020B0604020202020204" pitchFamily="34" charset="0"/>
                </a:rPr>
                <a:t>开启自动提交</a:t>
              </a:r>
              <a:endParaRPr lang="en-US" altLang="zh-CN" sz="180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1800" dirty="0">
                  <a:solidFill>
                    <a:srgbClr val="000000"/>
                  </a:solidFill>
                  <a:latin typeface="Arial" panose="020B0604020202020204" pitchFamily="34" charset="0"/>
                </a:rPr>
                <a:t>0</a:t>
              </a:r>
              <a:r>
                <a:rPr lang="zh-CN" altLang="en-US" sz="1800" dirty="0">
                  <a:solidFill>
                    <a:srgbClr val="000000"/>
                  </a:solidFill>
                  <a:latin typeface="Arial" panose="020B0604020202020204" pitchFamily="34" charset="0"/>
                </a:rPr>
                <a:t>：</a:t>
              </a:r>
              <a:r>
                <a:rPr lang="zh-CN" altLang="zh-CN" sz="1800" dirty="0">
                  <a:solidFill>
                    <a:srgbClr val="000000"/>
                  </a:solidFill>
                  <a:latin typeface="Arial" panose="020B0604020202020204" pitchFamily="34" charset="0"/>
                </a:rPr>
                <a:t>关闭自动提交</a:t>
              </a:r>
              <a:endParaRPr lang="zh-CN" altLang="zh-CN" sz="180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6" grpId="0"/>
      <p:bldP spid="2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 txBox="1"/>
          <p:nvPr/>
        </p:nvSpPr>
        <p:spPr>
          <a:xfrm>
            <a:off x="1143691" y="266995"/>
            <a:ext cx="3895536" cy="506086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8.1.</a:t>
            </a:r>
            <a:r>
              <a:rPr 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2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事务的基本操作</a:t>
            </a:r>
            <a:endParaRPr lang="en-US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18" name="组合 21"/>
          <p:cNvGrpSpPr/>
          <p:nvPr/>
        </p:nvGrpSpPr>
        <p:grpSpPr>
          <a:xfrm>
            <a:off x="1047115" y="1330325"/>
            <a:ext cx="2232025" cy="503238"/>
            <a:chOff x="6444208" y="1011134"/>
            <a:chExt cx="2232248" cy="504056"/>
          </a:xfrm>
        </p:grpSpPr>
        <p:grpSp>
          <p:nvGrpSpPr>
            <p:cNvPr id="32774" name="组合 22"/>
            <p:cNvGrpSpPr/>
            <p:nvPr/>
          </p:nvGrpSpPr>
          <p:grpSpPr>
            <a:xfrm>
              <a:off x="6444208" y="1011134"/>
              <a:ext cx="2232248" cy="504056"/>
              <a:chOff x="1547664" y="2780928"/>
              <a:chExt cx="2232248" cy="504056"/>
            </a:xfrm>
          </p:grpSpPr>
          <p:sp>
            <p:nvSpPr>
              <p:cNvPr id="21" name="椭圆 20"/>
              <p:cNvSpPr/>
              <p:nvPr/>
            </p:nvSpPr>
            <p:spPr>
              <a:xfrm>
                <a:off x="1547664" y="2780928"/>
                <a:ext cx="503288" cy="504056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黑体" panose="02010609060101010101" charset="-122"/>
                    <a:ea typeface="黑体" panose="02010609060101010101" charset="-122"/>
                    <a:cs typeface="+mn-cs"/>
                  </a:rPr>
                  <a:t>多</a:t>
                </a:r>
                <a:endParaRPr kumimoji="0" lang="zh-CN" altLang="en-US" sz="1800" b="1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黑体" panose="02010609060101010101" charset="-122"/>
                  <a:ea typeface="黑体" panose="02010609060101010101" charset="-122"/>
                  <a:cs typeface="+mn-cs"/>
                </a:endParaRPr>
              </a:p>
            </p:txBody>
          </p:sp>
          <p:sp>
            <p:nvSpPr>
              <p:cNvPr id="22" name="椭圆 21"/>
              <p:cNvSpPr/>
              <p:nvPr/>
            </p:nvSpPr>
            <p:spPr>
              <a:xfrm>
                <a:off x="2123985" y="2780928"/>
                <a:ext cx="503287" cy="504056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黑体" panose="02010609060101010101" charset="-122"/>
                    <a:ea typeface="黑体" panose="02010609060101010101" charset="-122"/>
                    <a:cs typeface="+mn-cs"/>
                  </a:rPr>
                  <a:t>学</a:t>
                </a:r>
                <a:endParaRPr kumimoji="0" lang="zh-CN" altLang="en-US" sz="1800" b="1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黑体" panose="02010609060101010101" charset="-122"/>
                  <a:ea typeface="黑体" panose="02010609060101010101" charset="-122"/>
                  <a:cs typeface="+mn-cs"/>
                </a:endParaRPr>
              </a:p>
            </p:txBody>
          </p:sp>
          <p:sp>
            <p:nvSpPr>
              <p:cNvPr id="23" name="椭圆 22"/>
              <p:cNvSpPr/>
              <p:nvPr/>
            </p:nvSpPr>
            <p:spPr>
              <a:xfrm>
                <a:off x="2700304" y="2780928"/>
                <a:ext cx="503288" cy="504056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黑体" panose="02010609060101010101" charset="-122"/>
                    <a:ea typeface="黑体" panose="02010609060101010101" charset="-122"/>
                    <a:cs typeface="+mn-cs"/>
                  </a:rPr>
                  <a:t>一</a:t>
                </a:r>
                <a:endParaRPr kumimoji="0" lang="zh-CN" altLang="en-US" sz="1800" b="1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黑体" panose="02010609060101010101" charset="-122"/>
                  <a:ea typeface="黑体" panose="02010609060101010101" charset="-122"/>
                  <a:cs typeface="+mn-cs"/>
                </a:endParaRPr>
              </a:p>
            </p:txBody>
          </p:sp>
          <p:sp>
            <p:nvSpPr>
              <p:cNvPr id="24" name="椭圆 23"/>
              <p:cNvSpPr/>
              <p:nvPr/>
            </p:nvSpPr>
            <p:spPr>
              <a:xfrm>
                <a:off x="3276625" y="2780928"/>
                <a:ext cx="503287" cy="504056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黑体" panose="02010609060101010101" charset="-122"/>
                    <a:ea typeface="黑体" panose="02010609060101010101" charset="-122"/>
                    <a:cs typeface="+mn-cs"/>
                  </a:rPr>
                  <a:t>招</a:t>
                </a:r>
                <a:endParaRPr kumimoji="0" lang="zh-CN" altLang="en-US" sz="1800" b="1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黑体" panose="02010609060101010101" charset="-122"/>
                  <a:ea typeface="黑体" panose="02010609060101010101" charset="-122"/>
                  <a:cs typeface="+mn-cs"/>
                </a:endParaRPr>
              </a:p>
            </p:txBody>
          </p:sp>
        </p:grpSp>
        <p:cxnSp>
          <p:nvCxnSpPr>
            <p:cNvPr id="20" name="直接连接符 19"/>
            <p:cNvCxnSpPr/>
            <p:nvPr/>
          </p:nvCxnSpPr>
          <p:spPr>
            <a:xfrm>
              <a:off x="6444208" y="1726416"/>
              <a:ext cx="2232248" cy="0"/>
            </a:xfrm>
            <a:prstGeom prst="line">
              <a:avLst/>
            </a:prstGeom>
            <a:ln w="19050">
              <a:gradFill flip="none" rotWithShape="1">
                <a:gsLst>
                  <a:gs pos="100000">
                    <a:srgbClr val="C00000"/>
                  </a:gs>
                  <a:gs pos="20000">
                    <a:srgbClr val="FF0000"/>
                  </a:gs>
                  <a:gs pos="0">
                    <a:schemeClr val="bg1"/>
                  </a:gs>
                </a:gsLst>
                <a:path path="circle">
                  <a:fillToRect l="100000" t="100000"/>
                </a:path>
                <a:tileRect r="-100000" b="-100000"/>
              </a:gradFill>
              <a:prstDash val="solid"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矩形 38"/>
          <p:cNvSpPr>
            <a:spLocks noChangeArrowheads="1"/>
          </p:cNvSpPr>
          <p:nvPr/>
        </p:nvSpPr>
        <p:spPr bwMode="auto">
          <a:xfrm>
            <a:off x="3477578" y="1460500"/>
            <a:ext cx="58785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事务的自动提交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" name="圆角矩形 2"/>
          <p:cNvSpPr>
            <a:spLocks noChangeArrowheads="1"/>
          </p:cNvSpPr>
          <p:nvPr/>
        </p:nvSpPr>
        <p:spPr bwMode="auto">
          <a:xfrm>
            <a:off x="2736850" y="2955925"/>
            <a:ext cx="4206240" cy="72707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2700" algn="ctr">
            <a:solidFill>
              <a:srgbClr val="00ACE6"/>
            </a:solidFill>
            <a:prstDash val="sysDot"/>
            <a:rou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19" name="矩形 3"/>
          <p:cNvSpPr>
            <a:spLocks noChangeArrowheads="1"/>
          </p:cNvSpPr>
          <p:nvPr/>
        </p:nvSpPr>
        <p:spPr bwMode="auto">
          <a:xfrm>
            <a:off x="2936875" y="3140075"/>
            <a:ext cx="373824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宋体" panose="02010600030101010101" pitchFamily="2" charset="-122"/>
                <a:cs typeface="+mn-cs"/>
              </a:rPr>
              <a:t>SET </a:t>
            </a: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宋体" panose="02010600030101010101" pitchFamily="2" charset="-122"/>
                <a:cs typeface="+mn-cs"/>
              </a:rPr>
              <a:t>AUTOCOMMIT = 0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宋体" panose="02010600030101010101" pitchFamily="2" charset="-122"/>
                <a:cs typeface="+mn-cs"/>
              </a:rPr>
              <a:t>;</a:t>
            </a:r>
            <a:endParaRPr kumimoji="0" lang="zh-CN" altLang="zh-CN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27" name="矩形 3"/>
          <p:cNvSpPr/>
          <p:nvPr/>
        </p:nvSpPr>
        <p:spPr>
          <a:xfrm>
            <a:off x="1292225" y="2418080"/>
            <a:ext cx="2632710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zh-CN" altLang="en-US" b="1" dirty="0">
                <a:solidFill>
                  <a:srgbClr val="0D74C9"/>
                </a:solidFill>
                <a:latin typeface="Arial" panose="020B0604020202020204" pitchFamily="34" charset="0"/>
              </a:rPr>
              <a:t>关闭自动提交</a:t>
            </a:r>
            <a:r>
              <a:rPr lang="zh-CN" altLang="en-US" dirty="0">
                <a:latin typeface="Arial" panose="020B0604020202020204" pitchFamily="34" charset="0"/>
              </a:rPr>
              <a:t>：</a:t>
            </a:r>
            <a:endParaRPr lang="zh-CN" altLang="zh-CN" dirty="0">
              <a:latin typeface="Arial" panose="020B0604020202020204" pitchFamily="34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292225" y="4021455"/>
            <a:ext cx="7686675" cy="11988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0D74C9"/>
                </a:solidFill>
                <a:latin typeface="Arial" panose="020B0604020202020204" pitchFamily="34" charset="0"/>
              </a:rPr>
              <a:t>关闭后</a:t>
            </a:r>
            <a:r>
              <a:rPr lang="zh-CN" altLang="en-US" dirty="0">
                <a:latin typeface="Arial" panose="020B0604020202020204" pitchFamily="34" charset="0"/>
              </a:rPr>
              <a:t>：</a:t>
            </a:r>
            <a:r>
              <a:rPr lang="zh-CN" altLang="zh-CN" dirty="0">
                <a:latin typeface="Arial" panose="020B0604020202020204" pitchFamily="34" charset="0"/>
              </a:rPr>
              <a:t>用户需要手动执行提交（</a:t>
            </a:r>
            <a:r>
              <a:rPr lang="en-US" altLang="zh-CN" dirty="0">
                <a:latin typeface="Arial" panose="020B0604020202020204" pitchFamily="34" charset="0"/>
              </a:rPr>
              <a:t>COMMIT</a:t>
            </a:r>
            <a:r>
              <a:rPr lang="zh-CN" altLang="zh-CN" dirty="0">
                <a:latin typeface="Arial" panose="020B0604020202020204" pitchFamily="34" charset="0"/>
              </a:rPr>
              <a:t>）操作。</a:t>
            </a:r>
            <a:endParaRPr lang="en-US" altLang="zh-CN" dirty="0"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zh-CN" dirty="0">
                <a:latin typeface="Arial" panose="020B0604020202020204" pitchFamily="34" charset="0"/>
              </a:rPr>
              <a:t>若直接终止</a:t>
            </a:r>
            <a:r>
              <a:rPr lang="en-US" altLang="zh-CN" dirty="0">
                <a:latin typeface="Arial" panose="020B0604020202020204" pitchFamily="34" charset="0"/>
              </a:rPr>
              <a:t>MySQL</a:t>
            </a:r>
            <a:r>
              <a:rPr lang="zh-CN" altLang="zh-CN" dirty="0">
                <a:latin typeface="Arial" panose="020B0604020202020204" pitchFamily="34" charset="0"/>
              </a:rPr>
              <a:t>会话，</a:t>
            </a:r>
            <a:r>
              <a:rPr lang="en-US" altLang="zh-CN" dirty="0">
                <a:latin typeface="Arial" panose="020B0604020202020204" pitchFamily="34" charset="0"/>
              </a:rPr>
              <a:t>MySQL</a:t>
            </a:r>
            <a:r>
              <a:rPr lang="zh-CN" altLang="zh-CN" dirty="0">
                <a:latin typeface="Arial" panose="020B0604020202020204" pitchFamily="34" charset="0"/>
              </a:rPr>
              <a:t>会自动进行回滚。</a:t>
            </a:r>
            <a:endParaRPr lang="zh-CN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17" grpId="0" bldLvl="0" animBg="1"/>
      <p:bldP spid="19" grpId="0"/>
      <p:bldP spid="27" grpId="0"/>
      <p:bldP spid="3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 txBox="1"/>
          <p:nvPr/>
        </p:nvSpPr>
        <p:spPr>
          <a:xfrm>
            <a:off x="1143691" y="266995"/>
            <a:ext cx="3895536" cy="506086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8.1.</a:t>
            </a:r>
            <a:r>
              <a:rPr 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2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事务的基本操作</a:t>
            </a:r>
            <a:endParaRPr lang="en-US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343025" y="1125855"/>
            <a:ext cx="362902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b="1" u="sng" dirty="0">
                <a:solidFill>
                  <a:srgbClr val="0070C0"/>
                </a:solidFill>
                <a:latin typeface="Arial" panose="020B0604020202020204" pitchFamily="34" charset="0"/>
                <a:sym typeface="+mn-ea"/>
              </a:rPr>
              <a:t>事务的保存</a:t>
            </a:r>
            <a:r>
              <a:rPr lang="zh-CN" altLang="en-US" b="1" u="sng" dirty="0">
                <a:solidFill>
                  <a:srgbClr val="0070C0"/>
                </a:solidFill>
                <a:latin typeface="Arial" panose="020B0604020202020204" pitchFamily="34" charset="0"/>
                <a:sym typeface="+mn-ea"/>
              </a:rPr>
              <a:t>点</a:t>
            </a:r>
            <a:endParaRPr lang="zh-CN" altLang="en-US" sz="1200" b="1" u="sng" dirty="0" smtClean="0">
              <a:solidFill>
                <a:srgbClr val="0070C0"/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35845" name="矩形 2"/>
          <p:cNvSpPr/>
          <p:nvPr/>
        </p:nvSpPr>
        <p:spPr>
          <a:xfrm>
            <a:off x="1152525" y="2237105"/>
            <a:ext cx="8823325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zh-CN" altLang="zh-CN" dirty="0">
                <a:latin typeface="Arial" panose="020B0604020202020204" pitchFamily="34" charset="0"/>
              </a:rPr>
              <a:t>在</a:t>
            </a:r>
            <a:r>
              <a:rPr lang="zh-CN" altLang="zh-CN" b="1" dirty="0">
                <a:solidFill>
                  <a:srgbClr val="0D74C9"/>
                </a:solidFill>
                <a:latin typeface="Arial" panose="020B0604020202020204" pitchFamily="34" charset="0"/>
              </a:rPr>
              <a:t>回滚事务</a:t>
            </a:r>
            <a:r>
              <a:rPr lang="zh-CN" altLang="zh-CN" dirty="0">
                <a:latin typeface="Arial" panose="020B0604020202020204" pitchFamily="34" charset="0"/>
              </a:rPr>
              <a:t>时，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</a:rPr>
              <a:t>若希望只撤销一部分，可以用</a:t>
            </a:r>
            <a:r>
              <a:rPr lang="zh-CN" altLang="zh-CN" b="1" dirty="0">
                <a:solidFill>
                  <a:srgbClr val="0D74C9"/>
                </a:solidFill>
                <a:latin typeface="Arial" panose="020B0604020202020204" pitchFamily="34" charset="0"/>
              </a:rPr>
              <a:t>保存点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</a:rPr>
              <a:t>来实现。</a:t>
            </a:r>
            <a:endParaRPr lang="zh-CN" altLang="zh-CN" dirty="0">
              <a:latin typeface="Arial" panose="020B0604020202020204" pitchFamily="34" charset="0"/>
            </a:endParaRPr>
          </a:p>
        </p:txBody>
      </p:sp>
      <p:sp>
        <p:nvSpPr>
          <p:cNvPr id="16" name="圆角矩形 15"/>
          <p:cNvSpPr/>
          <p:nvPr/>
        </p:nvSpPr>
        <p:spPr>
          <a:xfrm>
            <a:off x="2741930" y="3100705"/>
            <a:ext cx="3939540" cy="76644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2700" cap="flat" cmpd="sng">
            <a:solidFill>
              <a:srgbClr val="00ACE6"/>
            </a:solidFill>
            <a:prstDash val="sysDot"/>
            <a:headEnd type="none" w="med" len="med"/>
            <a:tailEnd type="none" w="med" len="med"/>
          </a:ln>
        </p:spPr>
        <p:txBody>
          <a:bodyPr/>
          <a:p>
            <a:pPr eaLnBrk="1" hangingPunct="1"/>
            <a:endParaRPr lang="zh-CN" altLang="en-US" dirty="0">
              <a:latin typeface="Times New Roman" panose="02020603050405020304" charset="0"/>
              <a:ea typeface="Times New Roman" panose="02020603050405020304" charset="0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3072130" y="3265805"/>
            <a:ext cx="3810635" cy="4375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SAVEPOINT 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保存点名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Times New Roman" panose="02020603050405020304" charset="0"/>
              </a:rPr>
              <a:t>;</a:t>
            </a:r>
            <a:endParaRPr kumimoji="0" lang="en-US" altLang="zh-CN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Times New Roman" panose="0202060305040502030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5" grpId="0"/>
      <p:bldP spid="16" grpId="0" bldLvl="0" animBg="1"/>
      <p:bldP spid="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 txBox="1"/>
          <p:nvPr/>
        </p:nvSpPr>
        <p:spPr>
          <a:xfrm>
            <a:off x="1143691" y="266995"/>
            <a:ext cx="3895536" cy="506086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8.1.</a:t>
            </a:r>
            <a:r>
              <a:rPr 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2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事务的基本操作</a:t>
            </a:r>
            <a:endParaRPr lang="en-US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343025" y="1125855"/>
            <a:ext cx="362902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b="1" u="sng" dirty="0">
                <a:solidFill>
                  <a:srgbClr val="0070C0"/>
                </a:solidFill>
                <a:latin typeface="Arial" panose="020B0604020202020204" pitchFamily="34" charset="0"/>
                <a:sym typeface="+mn-ea"/>
              </a:rPr>
              <a:t>事务的保存</a:t>
            </a:r>
            <a:r>
              <a:rPr lang="zh-CN" altLang="en-US" b="1" u="sng" dirty="0">
                <a:solidFill>
                  <a:srgbClr val="0070C0"/>
                </a:solidFill>
                <a:latin typeface="Arial" panose="020B0604020202020204" pitchFamily="34" charset="0"/>
                <a:sym typeface="+mn-ea"/>
              </a:rPr>
              <a:t>点</a:t>
            </a:r>
            <a:endParaRPr lang="zh-CN" altLang="en-US" sz="1200" b="1" u="sng" dirty="0" smtClean="0">
              <a:solidFill>
                <a:srgbClr val="0070C0"/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36869" name="矩形 2"/>
          <p:cNvSpPr/>
          <p:nvPr/>
        </p:nvSpPr>
        <p:spPr>
          <a:xfrm>
            <a:off x="1168400" y="2243455"/>
            <a:ext cx="8478520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zh-CN" altLang="zh-CN" dirty="0">
                <a:latin typeface="Arial" panose="020B0604020202020204" pitchFamily="34" charset="0"/>
              </a:rPr>
              <a:t>在设置保存点后，可以将事务</a:t>
            </a:r>
            <a:r>
              <a:rPr lang="zh-CN" altLang="zh-CN" b="1" dirty="0">
                <a:solidFill>
                  <a:srgbClr val="0D74C9"/>
                </a:solidFill>
                <a:latin typeface="Arial" panose="020B0604020202020204" pitchFamily="34" charset="0"/>
              </a:rPr>
              <a:t>回滚到指定保存点</a:t>
            </a:r>
            <a:r>
              <a:rPr lang="zh-CN" altLang="zh-CN" dirty="0">
                <a:latin typeface="Arial" panose="020B0604020202020204" pitchFamily="34" charset="0"/>
              </a:rPr>
              <a:t>。</a:t>
            </a:r>
            <a:endParaRPr lang="zh-CN" altLang="zh-CN" dirty="0">
              <a:latin typeface="Arial" panose="020B0604020202020204" pitchFamily="34" charset="0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1957705" y="2965450"/>
            <a:ext cx="7399020" cy="76708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2700" cap="flat" cmpd="sng">
            <a:solidFill>
              <a:srgbClr val="00ACE6"/>
            </a:solidFill>
            <a:prstDash val="sysDot"/>
            <a:headEnd type="none" w="med" len="med"/>
            <a:tailEnd type="none" w="med" len="med"/>
          </a:ln>
        </p:spPr>
        <p:txBody>
          <a:bodyPr/>
          <a:p>
            <a:pPr eaLnBrk="1" hangingPunct="1"/>
            <a:endParaRPr lang="zh-CN" altLang="en-US" dirty="0">
              <a:latin typeface="Times New Roman" panose="02020603050405020304" charset="0"/>
              <a:ea typeface="Times New Roman" panose="02020603050405020304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2251075" y="3168650"/>
            <a:ext cx="6887845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en-US" altLang="zh-CN" dirty="0">
                <a:latin typeface="Arial" panose="020B0604020202020204" pitchFamily="34" charset="0"/>
              </a:rPr>
              <a:t>ROLLBACK TO SAVEPOINT </a:t>
            </a:r>
            <a:r>
              <a:rPr lang="zh-CN" altLang="zh-CN" dirty="0">
                <a:latin typeface="Arial" panose="020B0604020202020204" pitchFamily="34" charset="0"/>
              </a:rPr>
              <a:t>保存点名</a:t>
            </a:r>
            <a:r>
              <a:rPr lang="en-US" altLang="zh-CN" dirty="0">
                <a:latin typeface="Arial" panose="020B0604020202020204" pitchFamily="34" charset="0"/>
              </a:rPr>
              <a:t>;</a:t>
            </a:r>
            <a:endParaRPr lang="zh-CN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6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9" grpId="0"/>
      <p:bldP spid="3" grpId="0" bldLvl="0" animBg="1"/>
      <p:bldP spid="17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 txBox="1"/>
          <p:nvPr/>
        </p:nvSpPr>
        <p:spPr>
          <a:xfrm>
            <a:off x="1143691" y="266995"/>
            <a:ext cx="3895536" cy="506086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8.1.</a:t>
            </a:r>
            <a:r>
              <a:rPr 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2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事务的基本操作</a:t>
            </a:r>
            <a:endParaRPr lang="en-US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343025" y="1125855"/>
            <a:ext cx="362902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b="1" u="sng" dirty="0">
                <a:solidFill>
                  <a:srgbClr val="0070C0"/>
                </a:solidFill>
                <a:latin typeface="Arial" panose="020B0604020202020204" pitchFamily="34" charset="0"/>
                <a:sym typeface="+mn-ea"/>
              </a:rPr>
              <a:t>事务的保存</a:t>
            </a:r>
            <a:r>
              <a:rPr lang="zh-CN" altLang="en-US" b="1" u="sng" dirty="0">
                <a:solidFill>
                  <a:srgbClr val="0070C0"/>
                </a:solidFill>
                <a:latin typeface="Arial" panose="020B0604020202020204" pitchFamily="34" charset="0"/>
                <a:sym typeface="+mn-ea"/>
              </a:rPr>
              <a:t>点</a:t>
            </a:r>
            <a:endParaRPr lang="zh-CN" altLang="en-US" sz="1200" b="1" u="sng" dirty="0" smtClean="0">
              <a:solidFill>
                <a:srgbClr val="0070C0"/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37893" name="矩形 2"/>
          <p:cNvSpPr/>
          <p:nvPr/>
        </p:nvSpPr>
        <p:spPr>
          <a:xfrm>
            <a:off x="1143000" y="2235200"/>
            <a:ext cx="7641590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zh-CN" altLang="zh-CN" dirty="0">
                <a:latin typeface="Arial" panose="020B0604020202020204" pitchFamily="34" charset="0"/>
              </a:rPr>
              <a:t>若不再需要一个保存点，使用如下语句</a:t>
            </a:r>
            <a:r>
              <a:rPr lang="zh-CN" altLang="zh-CN" b="1" dirty="0">
                <a:solidFill>
                  <a:srgbClr val="0D74C9"/>
                </a:solidFill>
                <a:latin typeface="Arial" panose="020B0604020202020204" pitchFamily="34" charset="0"/>
              </a:rPr>
              <a:t>删除</a:t>
            </a:r>
            <a:r>
              <a:rPr lang="zh-CN" altLang="zh-CN" dirty="0">
                <a:latin typeface="Arial" panose="020B0604020202020204" pitchFamily="34" charset="0"/>
              </a:rPr>
              <a:t>。</a:t>
            </a:r>
            <a:endParaRPr lang="zh-CN" altLang="zh-CN" dirty="0">
              <a:latin typeface="Arial" panose="020B0604020202020204" pitchFamily="34" charset="0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2222500" y="2951480"/>
            <a:ext cx="6558915" cy="76644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2700" cap="flat" cmpd="sng">
            <a:solidFill>
              <a:srgbClr val="00ACE6"/>
            </a:solidFill>
            <a:prstDash val="sysDot"/>
            <a:headEnd type="none" w="med" len="med"/>
            <a:tailEnd type="none" w="med" len="med"/>
          </a:ln>
        </p:spPr>
        <p:txBody>
          <a:bodyPr/>
          <a:p>
            <a:pPr eaLnBrk="1" hangingPunct="1"/>
            <a:endParaRPr lang="zh-CN" altLang="en-US" dirty="0">
              <a:latin typeface="Times New Roman" panose="02020603050405020304" charset="0"/>
              <a:ea typeface="Times New Roman" panose="02020603050405020304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2465705" y="3154680"/>
            <a:ext cx="6182995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en-US" altLang="zh-CN" dirty="0">
                <a:latin typeface="Arial" panose="020B0604020202020204" pitchFamily="34" charset="0"/>
              </a:rPr>
              <a:t>RELEASE SAVEPOINT </a:t>
            </a:r>
            <a:r>
              <a:rPr lang="zh-CN" altLang="zh-CN" dirty="0">
                <a:latin typeface="Arial" panose="020B0604020202020204" pitchFamily="34" charset="0"/>
              </a:rPr>
              <a:t>保存点名</a:t>
            </a:r>
            <a:r>
              <a:rPr lang="en-US" altLang="zh-CN" dirty="0">
                <a:latin typeface="Arial" panose="020B0604020202020204" pitchFamily="34" charset="0"/>
              </a:rPr>
              <a:t>;</a:t>
            </a:r>
            <a:endParaRPr lang="zh-CN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7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3" grpId="0"/>
      <p:bldP spid="3" grpId="0" bldLvl="0" animBg="1"/>
      <p:bldP spid="17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 txBox="1"/>
          <p:nvPr/>
        </p:nvSpPr>
        <p:spPr>
          <a:xfrm>
            <a:off x="1143691" y="266995"/>
            <a:ext cx="3895536" cy="506086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8.1.</a:t>
            </a:r>
            <a:r>
              <a:rPr 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2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事务的基本操作</a:t>
            </a:r>
            <a:endParaRPr lang="en-US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343025" y="1125855"/>
            <a:ext cx="362902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b="1" u="sng" dirty="0">
                <a:solidFill>
                  <a:srgbClr val="0070C0"/>
                </a:solidFill>
                <a:latin typeface="Arial" panose="020B0604020202020204" pitchFamily="34" charset="0"/>
                <a:sym typeface="+mn-ea"/>
              </a:rPr>
              <a:t>保存点使用示例</a:t>
            </a:r>
            <a:endParaRPr lang="zh-CN" altLang="en-US" sz="1200" b="1" u="sng" dirty="0" smtClean="0">
              <a:solidFill>
                <a:srgbClr val="0070C0"/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046730" y="2091055"/>
            <a:ext cx="6096000" cy="26765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  <a:sym typeface="+mn-ea"/>
              </a:rPr>
              <a:t>mysql&gt; SELECT name, money FROM sh_user WHERE name = 'Alex';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  <a:sym typeface="+mn-ea"/>
              </a:rPr>
              <a:t>+------+--------+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  <a:sym typeface="+mn-ea"/>
              </a:rPr>
              <a:t>| name | money  |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  <a:sym typeface="+mn-ea"/>
              </a:rPr>
              <a:t>+------+--------+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  <a:sym typeface="+mn-ea"/>
              </a:rPr>
              <a:t>| Alex | </a:t>
            </a:r>
            <a:r>
              <a:rPr lang="en-US" altLang="zh-CN" sz="1400" dirty="0">
                <a:solidFill>
                  <a:srgbClr val="FF0000"/>
                </a:solidFill>
                <a:latin typeface="Courier New" panose="02070309020205020404" pitchFamily="49" charset="0"/>
                <a:sym typeface="+mn-ea"/>
              </a:rPr>
              <a:t>900.00</a:t>
            </a:r>
            <a:r>
              <a:rPr lang="en-US" altLang="zh-CN" sz="1400" dirty="0">
                <a:latin typeface="Courier New" panose="02070309020205020404" pitchFamily="49" charset="0"/>
                <a:sym typeface="+mn-ea"/>
              </a:rPr>
              <a:t> |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  <a:sym typeface="+mn-ea"/>
              </a:rPr>
              <a:t>+------+--------+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  <a:sym typeface="+mn-ea"/>
              </a:rPr>
              <a:t>1 row in set (0.00 sec)</a:t>
            </a:r>
            <a:endParaRPr lang="en-US" altLang="zh-CN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Courier New" panose="02070309020205020404" pitchFamily="49" charset="0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 txBox="1"/>
          <p:nvPr/>
        </p:nvSpPr>
        <p:spPr>
          <a:xfrm>
            <a:off x="1143691" y="266995"/>
            <a:ext cx="3895536" cy="506086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8.1.</a:t>
            </a:r>
            <a:r>
              <a:rPr 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2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事务的基本操作</a:t>
            </a:r>
            <a:endParaRPr lang="en-US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343025" y="1125855"/>
            <a:ext cx="362902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b="1" u="sng" dirty="0">
                <a:solidFill>
                  <a:srgbClr val="0070C0"/>
                </a:solidFill>
                <a:latin typeface="Arial" panose="020B0604020202020204" pitchFamily="34" charset="0"/>
                <a:sym typeface="+mn-ea"/>
              </a:rPr>
              <a:t>事务的保存</a:t>
            </a:r>
            <a:r>
              <a:rPr lang="zh-CN" altLang="en-US" b="1" u="sng" dirty="0">
                <a:solidFill>
                  <a:srgbClr val="0070C0"/>
                </a:solidFill>
                <a:latin typeface="Arial" panose="020B0604020202020204" pitchFamily="34" charset="0"/>
                <a:sym typeface="+mn-ea"/>
              </a:rPr>
              <a:t>点</a:t>
            </a:r>
            <a:endParaRPr lang="zh-CN" altLang="en-US" sz="1200" b="1" u="sng" dirty="0" smtClean="0">
              <a:solidFill>
                <a:srgbClr val="0070C0"/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40970" name="矩形 2"/>
          <p:cNvSpPr/>
          <p:nvPr/>
        </p:nvSpPr>
        <p:spPr>
          <a:xfrm>
            <a:off x="1271270" y="1701165"/>
            <a:ext cx="9165590" cy="3335655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# ① </a:t>
            </a:r>
            <a:r>
              <a:rPr lang="zh-CN" altLang="en-US" sz="1400" dirty="0">
                <a:latin typeface="Courier New" panose="02070309020205020404" pitchFamily="49" charset="0"/>
              </a:rPr>
              <a:t>开启事务</a:t>
            </a:r>
            <a:endParaRPr lang="zh-CN" altLang="en-US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mysql&gt; START TRANSACTION;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# ② Alex</a:t>
            </a:r>
            <a:r>
              <a:rPr lang="zh-CN" altLang="en-US" sz="1400" dirty="0">
                <a:latin typeface="Courier New" panose="02070309020205020404" pitchFamily="49" charset="0"/>
              </a:rPr>
              <a:t>扣除</a:t>
            </a:r>
            <a:r>
              <a:rPr lang="en-US" altLang="zh-CN" sz="1400" dirty="0">
                <a:latin typeface="Courier New" panose="02070309020205020404" pitchFamily="49" charset="0"/>
              </a:rPr>
              <a:t>100</a:t>
            </a:r>
            <a:r>
              <a:rPr lang="zh-CN" altLang="en-US" sz="1400" dirty="0">
                <a:latin typeface="Courier New" panose="02070309020205020404" pitchFamily="49" charset="0"/>
              </a:rPr>
              <a:t>元</a:t>
            </a:r>
            <a:endParaRPr lang="zh-CN" altLang="en-US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mysql&gt; UPDATE sh_user SET money = money - 100 WHERE name = 'Alex';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# ③ </a:t>
            </a:r>
            <a:r>
              <a:rPr lang="zh-CN" altLang="en-US" sz="1400" dirty="0">
                <a:latin typeface="Courier New" panose="02070309020205020404" pitchFamily="49" charset="0"/>
              </a:rPr>
              <a:t>创建保存点</a:t>
            </a:r>
            <a:r>
              <a:rPr lang="en-US" altLang="zh-CN" sz="1400" dirty="0">
                <a:latin typeface="Courier New" panose="02070309020205020404" pitchFamily="49" charset="0"/>
              </a:rPr>
              <a:t>s1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mysql&gt; </a:t>
            </a:r>
            <a:r>
              <a:rPr lang="en-US" altLang="zh-CN" sz="1400" dirty="0">
                <a:solidFill>
                  <a:srgbClr val="FF0000"/>
                </a:solidFill>
                <a:latin typeface="Courier New" panose="02070309020205020404" pitchFamily="49" charset="0"/>
              </a:rPr>
              <a:t>SAVEPOINT s1</a:t>
            </a:r>
            <a:r>
              <a:rPr lang="en-US" altLang="zh-CN" sz="1400" dirty="0">
                <a:latin typeface="Courier New" panose="02070309020205020404" pitchFamily="49" charset="0"/>
              </a:rPr>
              <a:t>;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# ④ Alex</a:t>
            </a:r>
            <a:r>
              <a:rPr lang="zh-CN" altLang="en-US" sz="1400" dirty="0">
                <a:latin typeface="Courier New" panose="02070309020205020404" pitchFamily="49" charset="0"/>
              </a:rPr>
              <a:t>再扣除</a:t>
            </a:r>
            <a:r>
              <a:rPr lang="en-US" altLang="zh-CN" sz="1400" dirty="0">
                <a:latin typeface="Courier New" panose="02070309020205020404" pitchFamily="49" charset="0"/>
              </a:rPr>
              <a:t>50</a:t>
            </a:r>
            <a:r>
              <a:rPr lang="zh-CN" altLang="en-US" sz="1400" dirty="0">
                <a:latin typeface="Courier New" panose="02070309020205020404" pitchFamily="49" charset="0"/>
              </a:rPr>
              <a:t>元</a:t>
            </a:r>
            <a:endParaRPr lang="zh-CN" altLang="en-US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mysql&gt; UPDATE sh_user SET money = money - 50 WHERE name = 'Alex';</a:t>
            </a:r>
            <a:endParaRPr lang="en-US" altLang="zh-CN" sz="1400" dirty="0">
              <a:latin typeface="Courier New" panose="02070309020205020404" pitchFamily="49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972050" y="3312160"/>
            <a:ext cx="2899410" cy="458470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r>
              <a:rPr lang="zh-CN" altLang="en-US" u="sng" dirty="0">
                <a:latin typeface="Arial" panose="020B0604020202020204" pitchFamily="34" charset="0"/>
              </a:rPr>
              <a:t>此时</a:t>
            </a:r>
            <a:r>
              <a:rPr lang="en-US" altLang="zh-CN" u="sng" dirty="0">
                <a:latin typeface="Arial" panose="020B0604020202020204" pitchFamily="34" charset="0"/>
              </a:rPr>
              <a:t>Alex</a:t>
            </a:r>
            <a:r>
              <a:rPr lang="zh-CN" altLang="en-US" u="sng" dirty="0">
                <a:latin typeface="Arial" panose="020B0604020202020204" pitchFamily="34" charset="0"/>
              </a:rPr>
              <a:t>为</a:t>
            </a:r>
            <a:r>
              <a:rPr lang="en-US" altLang="zh-CN" u="sng" dirty="0">
                <a:latin typeface="Arial" panose="020B0604020202020204" pitchFamily="34" charset="0"/>
              </a:rPr>
              <a:t>800</a:t>
            </a:r>
            <a:r>
              <a:rPr lang="zh-CN" altLang="en-US" u="sng" dirty="0">
                <a:latin typeface="Arial" panose="020B0604020202020204" pitchFamily="34" charset="0"/>
              </a:rPr>
              <a:t>元</a:t>
            </a:r>
            <a:endParaRPr lang="zh-CN" altLang="en-US" u="sng" dirty="0">
              <a:latin typeface="Arial" panose="020B0604020202020204" pitchFamily="34" charset="0"/>
            </a:endParaRPr>
          </a:p>
        </p:txBody>
      </p:sp>
      <p:sp>
        <p:nvSpPr>
          <p:cNvPr id="5" name="TextBox 14"/>
          <p:cNvSpPr txBox="1"/>
          <p:nvPr/>
        </p:nvSpPr>
        <p:spPr>
          <a:xfrm>
            <a:off x="4972050" y="4480560"/>
            <a:ext cx="2899410" cy="458470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r>
              <a:rPr lang="zh-CN" altLang="en-US" u="sng" dirty="0">
                <a:latin typeface="Arial" panose="020B0604020202020204" pitchFamily="34" charset="0"/>
              </a:rPr>
              <a:t>此时</a:t>
            </a:r>
            <a:r>
              <a:rPr lang="en-US" altLang="zh-CN" u="sng" dirty="0">
                <a:latin typeface="Arial" panose="020B0604020202020204" pitchFamily="34" charset="0"/>
              </a:rPr>
              <a:t>Alex</a:t>
            </a:r>
            <a:r>
              <a:rPr lang="zh-CN" altLang="en-US" u="sng" dirty="0">
                <a:latin typeface="Arial" panose="020B0604020202020204" pitchFamily="34" charset="0"/>
              </a:rPr>
              <a:t>为</a:t>
            </a:r>
            <a:r>
              <a:rPr lang="en-US" altLang="zh-CN" u="sng" dirty="0">
                <a:latin typeface="Arial" panose="020B0604020202020204" pitchFamily="34" charset="0"/>
              </a:rPr>
              <a:t>750</a:t>
            </a:r>
            <a:r>
              <a:rPr lang="zh-CN" altLang="en-US" u="sng" dirty="0">
                <a:latin typeface="Arial" panose="020B0604020202020204" pitchFamily="34" charset="0"/>
              </a:rPr>
              <a:t>元</a:t>
            </a:r>
            <a:endParaRPr lang="zh-CN" altLang="en-US" u="sng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9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70" grpId="0"/>
      <p:bldP spid="3" grpId="0"/>
      <p:bldP spid="5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 txBox="1"/>
          <p:nvPr/>
        </p:nvSpPr>
        <p:spPr>
          <a:xfrm>
            <a:off x="1143691" y="266995"/>
            <a:ext cx="3895536" cy="506086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8.1.</a:t>
            </a:r>
            <a:r>
              <a:rPr 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2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事务的基本操作</a:t>
            </a:r>
            <a:endParaRPr lang="en-US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343025" y="1125855"/>
            <a:ext cx="362902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b="1" u="sng" dirty="0">
                <a:solidFill>
                  <a:srgbClr val="0070C0"/>
                </a:solidFill>
                <a:latin typeface="Arial" panose="020B0604020202020204" pitchFamily="34" charset="0"/>
                <a:sym typeface="+mn-ea"/>
              </a:rPr>
              <a:t>事务的保存</a:t>
            </a:r>
            <a:r>
              <a:rPr lang="zh-CN" altLang="en-US" b="1" u="sng" dirty="0">
                <a:solidFill>
                  <a:srgbClr val="0070C0"/>
                </a:solidFill>
                <a:latin typeface="Arial" panose="020B0604020202020204" pitchFamily="34" charset="0"/>
                <a:sym typeface="+mn-ea"/>
              </a:rPr>
              <a:t>点</a:t>
            </a:r>
            <a:endParaRPr lang="zh-CN" altLang="en-US" sz="1200" b="1" u="sng" dirty="0" smtClean="0">
              <a:solidFill>
                <a:srgbClr val="0070C0"/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41994" name="矩形 2"/>
          <p:cNvSpPr/>
          <p:nvPr/>
        </p:nvSpPr>
        <p:spPr>
          <a:xfrm>
            <a:off x="1454150" y="2116455"/>
            <a:ext cx="8947150" cy="3416935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# ① </a:t>
            </a:r>
            <a:r>
              <a:rPr lang="zh-CN" altLang="en-US" sz="1400" dirty="0">
                <a:latin typeface="Courier New" panose="02070309020205020404" pitchFamily="49" charset="0"/>
              </a:rPr>
              <a:t>回滚到保存点</a:t>
            </a:r>
            <a:r>
              <a:rPr lang="en-US" altLang="zh-CN" sz="1400" dirty="0">
                <a:latin typeface="Courier New" panose="02070309020205020404" pitchFamily="49" charset="0"/>
              </a:rPr>
              <a:t>s1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mysql&gt; </a:t>
            </a:r>
            <a:r>
              <a:rPr lang="en-US" altLang="zh-CN" sz="1400" dirty="0">
                <a:solidFill>
                  <a:srgbClr val="FF0000"/>
                </a:solidFill>
                <a:latin typeface="Courier New" panose="02070309020205020404" pitchFamily="49" charset="0"/>
              </a:rPr>
              <a:t>ROLLBACK TO SAVEPOINT s1;</a:t>
            </a:r>
            <a:endParaRPr lang="en-US" altLang="zh-CN" sz="1400" dirty="0">
              <a:solidFill>
                <a:srgbClr val="FF0000"/>
              </a:solidFill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# ② </a:t>
            </a:r>
            <a:r>
              <a:rPr lang="zh-CN" altLang="en-US" sz="1400" dirty="0">
                <a:latin typeface="Courier New" panose="02070309020205020404" pitchFamily="49" charset="0"/>
              </a:rPr>
              <a:t>查询</a:t>
            </a:r>
            <a:r>
              <a:rPr lang="en-US" altLang="zh-CN" sz="1400" dirty="0">
                <a:latin typeface="Courier New" panose="02070309020205020404" pitchFamily="49" charset="0"/>
              </a:rPr>
              <a:t>Alex</a:t>
            </a:r>
            <a:r>
              <a:rPr lang="zh-CN" altLang="en-US" sz="1400" dirty="0">
                <a:latin typeface="Courier New" panose="02070309020205020404" pitchFamily="49" charset="0"/>
              </a:rPr>
              <a:t>的金额</a:t>
            </a:r>
            <a:endParaRPr lang="zh-CN" altLang="en-US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mysql&gt; SELECT name, money FROM sh_user WHERE name = 'Alex';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+------+--------+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| name | money  |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+------+--------+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| Alex | </a:t>
            </a:r>
            <a:r>
              <a:rPr lang="en-US" altLang="zh-CN" sz="1400" dirty="0">
                <a:solidFill>
                  <a:srgbClr val="FF0000"/>
                </a:solidFill>
                <a:latin typeface="Courier New" panose="02070309020205020404" pitchFamily="49" charset="0"/>
              </a:rPr>
              <a:t>800.00</a:t>
            </a:r>
            <a:r>
              <a:rPr lang="en-US" altLang="zh-CN" sz="1400" dirty="0">
                <a:latin typeface="Courier New" panose="02070309020205020404" pitchFamily="49" charset="0"/>
              </a:rPr>
              <a:t> |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+------+--------+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1 row in set (0.00 sec)</a:t>
            </a:r>
            <a:endParaRPr lang="en-US" altLang="zh-CN" sz="1400" dirty="0">
              <a:latin typeface="Courier New" panose="02070309020205020404" pitchFamily="49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22800" y="4267200"/>
            <a:ext cx="4918710" cy="383540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r>
              <a:rPr lang="zh-CN" altLang="en-US" u="sng" dirty="0">
                <a:latin typeface="Arial" panose="020B0604020202020204" pitchFamily="34" charset="0"/>
              </a:rPr>
              <a:t>此时恢复为</a:t>
            </a:r>
            <a:r>
              <a:rPr lang="en-US" altLang="zh-CN" u="sng" dirty="0">
                <a:latin typeface="Arial" panose="020B0604020202020204" pitchFamily="34" charset="0"/>
              </a:rPr>
              <a:t>800</a:t>
            </a:r>
            <a:r>
              <a:rPr lang="zh-CN" altLang="en-US" u="sng" dirty="0">
                <a:latin typeface="Arial" panose="020B0604020202020204" pitchFamily="34" charset="0"/>
              </a:rPr>
              <a:t>元，事务仍未提交</a:t>
            </a:r>
            <a:endParaRPr lang="zh-CN" altLang="en-US" u="sng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94" grpId="0"/>
      <p:bldP spid="3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 txBox="1"/>
          <p:nvPr/>
        </p:nvSpPr>
        <p:spPr>
          <a:xfrm>
            <a:off x="1143691" y="266995"/>
            <a:ext cx="3895536" cy="506086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8.1.</a:t>
            </a:r>
            <a:r>
              <a:rPr 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2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事务的基本操作</a:t>
            </a:r>
            <a:endParaRPr lang="en-US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343025" y="1125855"/>
            <a:ext cx="362902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b="1" u="sng" dirty="0">
                <a:solidFill>
                  <a:srgbClr val="0070C0"/>
                </a:solidFill>
                <a:latin typeface="Arial" panose="020B0604020202020204" pitchFamily="34" charset="0"/>
                <a:sym typeface="+mn-ea"/>
              </a:rPr>
              <a:t>事务的保存</a:t>
            </a:r>
            <a:r>
              <a:rPr lang="zh-CN" altLang="en-US" b="1" u="sng" dirty="0">
                <a:solidFill>
                  <a:srgbClr val="0070C0"/>
                </a:solidFill>
                <a:latin typeface="Arial" panose="020B0604020202020204" pitchFamily="34" charset="0"/>
                <a:sym typeface="+mn-ea"/>
              </a:rPr>
              <a:t>点</a:t>
            </a:r>
            <a:endParaRPr lang="zh-CN" altLang="en-US" sz="1200" b="1" u="sng" dirty="0" smtClean="0">
              <a:solidFill>
                <a:srgbClr val="0070C0"/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43019" name="矩形 2"/>
          <p:cNvSpPr/>
          <p:nvPr/>
        </p:nvSpPr>
        <p:spPr>
          <a:xfrm>
            <a:off x="1454150" y="2116138"/>
            <a:ext cx="7466013" cy="32972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# ① </a:t>
            </a:r>
            <a:r>
              <a:rPr lang="zh-CN" altLang="en-US" sz="1400" dirty="0">
                <a:latin typeface="Courier New" panose="02070309020205020404" pitchFamily="49" charset="0"/>
              </a:rPr>
              <a:t>回滚事务</a:t>
            </a:r>
            <a:endParaRPr lang="zh-CN" altLang="en-US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mysql&gt; </a:t>
            </a:r>
            <a:r>
              <a:rPr lang="en-US" altLang="zh-CN" sz="1400" dirty="0">
                <a:solidFill>
                  <a:srgbClr val="FF0000"/>
                </a:solidFill>
                <a:latin typeface="Courier New" panose="02070309020205020404" pitchFamily="49" charset="0"/>
              </a:rPr>
              <a:t>ROLLBACK</a:t>
            </a:r>
            <a:r>
              <a:rPr lang="en-US" altLang="zh-CN" sz="1400" dirty="0">
                <a:latin typeface="Courier New" panose="02070309020205020404" pitchFamily="49" charset="0"/>
              </a:rPr>
              <a:t>;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# ② </a:t>
            </a:r>
            <a:r>
              <a:rPr lang="zh-CN" altLang="en-US" sz="1400" dirty="0">
                <a:latin typeface="Courier New" panose="02070309020205020404" pitchFamily="49" charset="0"/>
              </a:rPr>
              <a:t>查看</a:t>
            </a:r>
            <a:r>
              <a:rPr lang="en-US" altLang="zh-CN" sz="1400" dirty="0">
                <a:latin typeface="Courier New" panose="02070309020205020404" pitchFamily="49" charset="0"/>
              </a:rPr>
              <a:t>Alex</a:t>
            </a:r>
            <a:r>
              <a:rPr lang="zh-CN" altLang="en-US" sz="1400" dirty="0">
                <a:latin typeface="Courier New" panose="02070309020205020404" pitchFamily="49" charset="0"/>
              </a:rPr>
              <a:t>的金额</a:t>
            </a:r>
            <a:endParaRPr lang="zh-CN" altLang="en-US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mysql&gt; SELECT name, money FROM sh_user WHERE name = 'a';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+------+--------+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| name | money  |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+------+--------+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| Alex | </a:t>
            </a:r>
            <a:r>
              <a:rPr lang="en-US" altLang="zh-CN" sz="1400" dirty="0">
                <a:solidFill>
                  <a:srgbClr val="FF0000"/>
                </a:solidFill>
                <a:latin typeface="Courier New" panose="02070309020205020404" pitchFamily="49" charset="0"/>
              </a:rPr>
              <a:t>900.00</a:t>
            </a:r>
            <a:r>
              <a:rPr lang="en-US" altLang="zh-CN" sz="1400" dirty="0">
                <a:latin typeface="Courier New" panose="02070309020205020404" pitchFamily="49" charset="0"/>
              </a:rPr>
              <a:t> |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+------+--------+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1 row in set (0.00 sec)</a:t>
            </a:r>
            <a:endParaRPr lang="en-US" altLang="zh-CN" sz="1400" dirty="0">
              <a:latin typeface="Courier New" panose="02070309020205020404" pitchFamily="49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30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9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 txBox="1"/>
          <p:nvPr/>
        </p:nvSpPr>
        <p:spPr>
          <a:xfrm>
            <a:off x="1143691" y="266995"/>
            <a:ext cx="3895536" cy="506086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8.1.</a:t>
            </a:r>
            <a:r>
              <a:rPr 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2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事务的基本操作</a:t>
            </a:r>
            <a:endParaRPr lang="en-US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343025" y="1125855"/>
            <a:ext cx="362902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b="1" u="sng" dirty="0">
                <a:solidFill>
                  <a:srgbClr val="0070C0"/>
                </a:solidFill>
                <a:latin typeface="Arial" panose="020B0604020202020204" pitchFamily="34" charset="0"/>
                <a:sym typeface="+mn-ea"/>
              </a:rPr>
              <a:t>事务的保存</a:t>
            </a:r>
            <a:r>
              <a:rPr lang="zh-CN" altLang="en-US" b="1" u="sng" dirty="0">
                <a:solidFill>
                  <a:srgbClr val="0070C0"/>
                </a:solidFill>
                <a:latin typeface="Arial" panose="020B0604020202020204" pitchFamily="34" charset="0"/>
                <a:sym typeface="+mn-ea"/>
              </a:rPr>
              <a:t>点</a:t>
            </a:r>
            <a:endParaRPr lang="zh-CN" altLang="en-US" sz="1200" b="1" u="sng" dirty="0" smtClean="0">
              <a:solidFill>
                <a:srgbClr val="0070C0"/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38917" name="矩形 2"/>
          <p:cNvSpPr/>
          <p:nvPr/>
        </p:nvSpPr>
        <p:spPr>
          <a:xfrm>
            <a:off x="1143635" y="2133600"/>
            <a:ext cx="9792970" cy="23069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lnSpc>
                <a:spcPct val="150000"/>
              </a:lnSpc>
            </a:pPr>
            <a:r>
              <a:rPr lang="zh-CN" altLang="zh-CN" dirty="0">
                <a:latin typeface="Arial" panose="020B0604020202020204" pitchFamily="34" charset="0"/>
              </a:rPr>
              <a:t>一个事务中可以创建</a:t>
            </a:r>
            <a:r>
              <a:rPr lang="zh-CN" altLang="zh-CN" b="1" dirty="0">
                <a:solidFill>
                  <a:srgbClr val="0D74C9"/>
                </a:solidFill>
                <a:latin typeface="Arial" panose="020B0604020202020204" pitchFamily="34" charset="0"/>
              </a:rPr>
              <a:t>多个保存点</a:t>
            </a:r>
            <a:r>
              <a:rPr lang="zh-CN" altLang="zh-CN" dirty="0">
                <a:latin typeface="Arial" panose="020B0604020202020204" pitchFamily="34" charset="0"/>
              </a:rPr>
              <a:t>，在</a:t>
            </a:r>
            <a:r>
              <a:rPr lang="zh-CN" altLang="zh-CN" b="1" dirty="0">
                <a:solidFill>
                  <a:srgbClr val="0D74C9"/>
                </a:solidFill>
                <a:latin typeface="Arial" panose="020B0604020202020204" pitchFamily="34" charset="0"/>
              </a:rPr>
              <a:t>提交</a:t>
            </a:r>
            <a:r>
              <a:rPr lang="zh-CN" altLang="zh-CN" dirty="0">
                <a:latin typeface="Arial" panose="020B0604020202020204" pitchFamily="34" charset="0"/>
              </a:rPr>
              <a:t>事务后，事务中的保存点就会被</a:t>
            </a:r>
            <a:r>
              <a:rPr lang="zh-CN" altLang="zh-CN" b="1" dirty="0">
                <a:solidFill>
                  <a:srgbClr val="0D74C9"/>
                </a:solidFill>
                <a:latin typeface="Arial" panose="020B0604020202020204" pitchFamily="34" charset="0"/>
              </a:rPr>
              <a:t>删除</a:t>
            </a:r>
            <a:r>
              <a:rPr lang="zh-CN" altLang="zh-CN" dirty="0">
                <a:latin typeface="Arial" panose="020B0604020202020204" pitchFamily="34" charset="0"/>
              </a:rPr>
              <a:t>。</a:t>
            </a:r>
            <a:endParaRPr lang="en-US" altLang="zh-CN" dirty="0"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altLang="zh-CN" dirty="0"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zh-CN" dirty="0">
                <a:latin typeface="Arial" panose="020B0604020202020204" pitchFamily="34" charset="0"/>
              </a:rPr>
              <a:t>在</a:t>
            </a:r>
            <a:r>
              <a:rPr lang="zh-CN" altLang="zh-CN" b="1" dirty="0">
                <a:solidFill>
                  <a:srgbClr val="0D74C9"/>
                </a:solidFill>
                <a:latin typeface="Arial" panose="020B0604020202020204" pitchFamily="34" charset="0"/>
              </a:rPr>
              <a:t>回滚</a:t>
            </a:r>
            <a:r>
              <a:rPr lang="zh-CN" altLang="zh-CN" dirty="0">
                <a:latin typeface="Arial" panose="020B0604020202020204" pitchFamily="34" charset="0"/>
              </a:rPr>
              <a:t>到某个保存点后，在</a:t>
            </a:r>
            <a:r>
              <a:rPr lang="zh-CN" altLang="zh-CN" b="1" dirty="0">
                <a:solidFill>
                  <a:srgbClr val="0D74C9"/>
                </a:solidFill>
                <a:latin typeface="Arial" panose="020B0604020202020204" pitchFamily="34" charset="0"/>
              </a:rPr>
              <a:t>该保存点之后</a:t>
            </a:r>
            <a:r>
              <a:rPr lang="zh-CN" altLang="zh-CN" dirty="0">
                <a:latin typeface="Arial" panose="020B0604020202020204" pitchFamily="34" charset="0"/>
              </a:rPr>
              <a:t>创建过的保存点也会</a:t>
            </a:r>
            <a:r>
              <a:rPr lang="zh-CN" altLang="zh-CN" b="1" dirty="0">
                <a:solidFill>
                  <a:srgbClr val="0D74C9"/>
                </a:solidFill>
                <a:latin typeface="Arial" panose="020B0604020202020204" pitchFamily="34" charset="0"/>
              </a:rPr>
              <a:t>消失</a:t>
            </a:r>
            <a:r>
              <a:rPr lang="zh-CN" altLang="zh-CN" dirty="0">
                <a:latin typeface="Arial" panose="020B0604020202020204" pitchFamily="34" charset="0"/>
              </a:rPr>
              <a:t>。</a:t>
            </a:r>
            <a:endParaRPr lang="zh-CN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>
                                            <p:txEl>
                                              <p:charRg st="0" end="3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8917">
                                            <p:txEl>
                                              <p:charRg st="0" end="3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>
                                            <p:txEl>
                                              <p:charRg st="37" end="6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8917">
                                            <p:txEl>
                                              <p:charRg st="37" end="6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 txBox="1"/>
          <p:nvPr/>
        </p:nvSpPr>
        <p:spPr>
          <a:xfrm>
            <a:off x="837863" y="572758"/>
            <a:ext cx="3007988" cy="662532"/>
          </a:xfrm>
          <a:prstGeom prst="rect">
            <a:avLst/>
          </a:prstGeom>
        </p:spPr>
        <p:txBody>
          <a:bodyPr lIns="121917" tIns="60958" rIns="121917" bIns="60958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b="1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目录</a:t>
            </a:r>
            <a:r>
              <a:rPr lang="en-US" altLang="zh-CN" b="1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/</a:t>
            </a:r>
            <a:r>
              <a:rPr lang="en-US" altLang="zh-CN" sz="24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Contents</a:t>
            </a:r>
            <a:endParaRPr lang="en-GB" sz="24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45" name="组合 44"/>
          <p:cNvGrpSpPr/>
          <p:nvPr>
            <p:custDataLst>
              <p:tags r:id="rId1"/>
            </p:custDataLst>
          </p:nvPr>
        </p:nvGrpSpPr>
        <p:grpSpPr>
          <a:xfrm>
            <a:off x="2999206" y="2514495"/>
            <a:ext cx="1192190" cy="613062"/>
            <a:chOff x="2215144" y="982844"/>
            <a:chExt cx="1244730" cy="842780"/>
          </a:xfrm>
        </p:grpSpPr>
        <p:sp>
          <p:nvSpPr>
            <p:cNvPr id="46" name="平行四边形 45"/>
            <p:cNvSpPr/>
            <p:nvPr>
              <p:custDataLst>
                <p:tags r:id="rId2"/>
              </p:custDataLst>
            </p:nvPr>
          </p:nvSpPr>
          <p:spPr>
            <a:xfrm>
              <a:off x="2215144" y="982844"/>
              <a:ext cx="1120898" cy="842780"/>
            </a:xfrm>
            <a:prstGeom prst="parallelogram">
              <a:avLst>
                <a:gd name="adj" fmla="val 48207"/>
              </a:avLst>
            </a:prstGeom>
            <a:solidFill>
              <a:srgbClr val="1369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7" name="文本框 9"/>
            <p:cNvSpPr txBox="1"/>
            <p:nvPr>
              <p:custDataLst>
                <p:tags r:id="rId3"/>
              </p:custDataLst>
            </p:nvPr>
          </p:nvSpPr>
          <p:spPr>
            <a:xfrm>
              <a:off x="2393075" y="1005670"/>
              <a:ext cx="1066799" cy="8038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01</a:t>
              </a:r>
              <a:endParaRPr lang="zh-CN" altLang="en-US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48" name="组合 47"/>
          <p:cNvGrpSpPr/>
          <p:nvPr>
            <p:custDataLst>
              <p:tags r:id="rId4"/>
            </p:custDataLst>
          </p:nvPr>
        </p:nvGrpSpPr>
        <p:grpSpPr>
          <a:xfrm>
            <a:off x="2999206" y="3496564"/>
            <a:ext cx="1192190" cy="618406"/>
            <a:chOff x="2215144" y="2026500"/>
            <a:chExt cx="1244730" cy="850129"/>
          </a:xfrm>
        </p:grpSpPr>
        <p:sp>
          <p:nvSpPr>
            <p:cNvPr id="49" name="平行四边形 48"/>
            <p:cNvSpPr/>
            <p:nvPr>
              <p:custDataLst>
                <p:tags r:id="rId5"/>
              </p:custDataLst>
            </p:nvPr>
          </p:nvSpPr>
          <p:spPr>
            <a:xfrm>
              <a:off x="2215144" y="2033848"/>
              <a:ext cx="1120898" cy="842781"/>
            </a:xfrm>
            <a:prstGeom prst="parallelogram">
              <a:avLst>
                <a:gd name="adj" fmla="val 48207"/>
              </a:avLst>
            </a:prstGeom>
            <a:solidFill>
              <a:srgbClr val="1369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0" name="文本框 10"/>
            <p:cNvSpPr txBox="1"/>
            <p:nvPr>
              <p:custDataLst>
                <p:tags r:id="rId6"/>
              </p:custDataLst>
            </p:nvPr>
          </p:nvSpPr>
          <p:spPr>
            <a:xfrm>
              <a:off x="2393075" y="2026500"/>
              <a:ext cx="1066799" cy="8038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02</a:t>
              </a:r>
              <a:endParaRPr lang="zh-CN" altLang="en-US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60" name="组合 59"/>
          <p:cNvGrpSpPr/>
          <p:nvPr>
            <p:custDataLst>
              <p:tags r:id="rId7"/>
            </p:custDataLst>
          </p:nvPr>
        </p:nvGrpSpPr>
        <p:grpSpPr>
          <a:xfrm>
            <a:off x="3904758" y="2505616"/>
            <a:ext cx="5496560" cy="777734"/>
            <a:chOff x="4315150" y="953426"/>
            <a:chExt cx="4122956" cy="685119"/>
          </a:xfrm>
        </p:grpSpPr>
        <p:sp>
          <p:nvSpPr>
            <p:cNvPr id="61" name="矩形 60"/>
            <p:cNvSpPr/>
            <p:nvPr>
              <p:custDataLst>
                <p:tags r:id="rId8"/>
              </p:custDataLst>
            </p:nvPr>
          </p:nvSpPr>
          <p:spPr>
            <a:xfrm>
              <a:off x="4841196" y="1036090"/>
              <a:ext cx="2827147" cy="602455"/>
            </a:xfrm>
            <a:prstGeom prst="rect">
              <a:avLst/>
            </a:prstGeom>
            <a:ln w="15875">
              <a:noFill/>
            </a:ln>
          </p:spPr>
          <p:txBody>
            <a:bodyPr wrap="square" lIns="68580" tIns="34290" rIns="68580" bIns="34290">
              <a:spAutoFit/>
            </a:bodyPr>
            <a:lstStyle/>
            <a:p>
              <a:r>
                <a:rPr lang="zh-CN" altLang="en-US" sz="2000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事务处理</a:t>
              </a:r>
              <a:endPara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endPara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62" name="平行四边形 61"/>
            <p:cNvSpPr/>
            <p:nvPr>
              <p:custDataLst>
                <p:tags r:id="rId9"/>
              </p:custDataLst>
            </p:nvPr>
          </p:nvSpPr>
          <p:spPr>
            <a:xfrm>
              <a:off x="4315150" y="953426"/>
              <a:ext cx="4122956" cy="539804"/>
            </a:xfrm>
            <a:prstGeom prst="parallelogram">
              <a:avLst>
                <a:gd name="adj" fmla="val 48207"/>
              </a:avLst>
            </a:prstGeom>
            <a:noFill/>
            <a:ln w="158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endParaRPr lang="zh-CN" altLang="en-US" sz="21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63" name="组合 62"/>
          <p:cNvGrpSpPr/>
          <p:nvPr>
            <p:custDataLst>
              <p:tags r:id="rId10"/>
            </p:custDataLst>
          </p:nvPr>
        </p:nvGrpSpPr>
        <p:grpSpPr>
          <a:xfrm>
            <a:off x="3904758" y="3479738"/>
            <a:ext cx="5496560" cy="777876"/>
            <a:chOff x="4315150" y="1647579"/>
            <a:chExt cx="4122956" cy="685244"/>
          </a:xfrm>
        </p:grpSpPr>
        <p:sp>
          <p:nvSpPr>
            <p:cNvPr id="64" name="矩形 63"/>
            <p:cNvSpPr/>
            <p:nvPr>
              <p:custDataLst>
                <p:tags r:id="rId11"/>
              </p:custDataLst>
            </p:nvPr>
          </p:nvSpPr>
          <p:spPr>
            <a:xfrm>
              <a:off x="4840998" y="1730368"/>
              <a:ext cx="3238445" cy="602455"/>
            </a:xfrm>
            <a:prstGeom prst="rect">
              <a:avLst/>
            </a:prstGeom>
            <a:ln w="15875">
              <a:noFill/>
            </a:ln>
          </p:spPr>
          <p:txBody>
            <a:bodyPr wrap="square" lIns="68580" tIns="34290" rIns="68580" bIns="34290">
              <a:spAutoFit/>
            </a:bodyPr>
            <a:lstStyle/>
            <a:p>
              <a:r>
                <a:rPr lang="zh-CN" altLang="en-US" sz="2000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事务隔离级别</a:t>
              </a:r>
              <a:endPara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endPara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65" name="平行四边形 64"/>
            <p:cNvSpPr/>
            <p:nvPr>
              <p:custDataLst>
                <p:tags r:id="rId12"/>
              </p:custDataLst>
            </p:nvPr>
          </p:nvSpPr>
          <p:spPr>
            <a:xfrm>
              <a:off x="4315150" y="1647579"/>
              <a:ext cx="4122956" cy="539804"/>
            </a:xfrm>
            <a:prstGeom prst="parallelogram">
              <a:avLst>
                <a:gd name="adj" fmla="val 48207"/>
              </a:avLst>
            </a:prstGeom>
            <a:noFill/>
            <a:ln w="158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endParaRPr lang="zh-CN" altLang="en-US" sz="20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" name="圆角矩形 14"/>
          <p:cNvSpPr/>
          <p:nvPr/>
        </p:nvSpPr>
        <p:spPr>
          <a:xfrm>
            <a:off x="2279015" y="4179570"/>
            <a:ext cx="8133080" cy="76644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2700" cap="flat" cmpd="sng">
            <a:solidFill>
              <a:srgbClr val="00ACE6"/>
            </a:solidFill>
            <a:prstDash val="sysDot"/>
            <a:headEnd type="none" w="med" len="med"/>
            <a:tailEnd type="none" w="med" len="med"/>
          </a:ln>
        </p:spPr>
        <p:txBody>
          <a:bodyPr/>
          <a:p>
            <a:pPr eaLnBrk="1" hangingPunct="1"/>
            <a:endParaRPr lang="zh-CN" altLang="en-US" dirty="0">
              <a:latin typeface="Times New Roman" panose="02020603050405020304" charset="0"/>
              <a:ea typeface="Times New Roman" panose="02020603050405020304" charset="0"/>
            </a:endParaRPr>
          </a:p>
        </p:txBody>
      </p:sp>
      <p:grpSp>
        <p:nvGrpSpPr>
          <p:cNvPr id="17" name="组合 12"/>
          <p:cNvGrpSpPr/>
          <p:nvPr/>
        </p:nvGrpSpPr>
        <p:grpSpPr>
          <a:xfrm>
            <a:off x="1226185" y="1345565"/>
            <a:ext cx="2232025" cy="503238"/>
            <a:chOff x="6444208" y="1011134"/>
            <a:chExt cx="2232248" cy="504056"/>
          </a:xfrm>
        </p:grpSpPr>
        <p:grpSp>
          <p:nvGrpSpPr>
            <p:cNvPr id="44042" name="组合 13"/>
            <p:cNvGrpSpPr/>
            <p:nvPr/>
          </p:nvGrpSpPr>
          <p:grpSpPr>
            <a:xfrm>
              <a:off x="6444208" y="1011134"/>
              <a:ext cx="2232248" cy="504056"/>
              <a:chOff x="1547664" y="2780928"/>
              <a:chExt cx="2232248" cy="504056"/>
            </a:xfrm>
          </p:grpSpPr>
          <p:sp>
            <p:nvSpPr>
              <p:cNvPr id="20" name="椭圆 19"/>
              <p:cNvSpPr/>
              <p:nvPr/>
            </p:nvSpPr>
            <p:spPr>
              <a:xfrm>
                <a:off x="1547664" y="2780928"/>
                <a:ext cx="503288" cy="504056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黑体" panose="02010609060101010101" charset="-122"/>
                    <a:ea typeface="黑体" panose="02010609060101010101" charset="-122"/>
                    <a:cs typeface="+mn-cs"/>
                  </a:rPr>
                  <a:t>多</a:t>
                </a:r>
                <a:endParaRPr kumimoji="0" lang="zh-CN" altLang="en-US" sz="1800" b="1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黑体" panose="02010609060101010101" charset="-122"/>
                  <a:ea typeface="黑体" panose="02010609060101010101" charset="-122"/>
                  <a:cs typeface="+mn-cs"/>
                </a:endParaRPr>
              </a:p>
            </p:txBody>
          </p:sp>
          <p:sp>
            <p:nvSpPr>
              <p:cNvPr id="21" name="椭圆 20"/>
              <p:cNvSpPr/>
              <p:nvPr/>
            </p:nvSpPr>
            <p:spPr>
              <a:xfrm>
                <a:off x="2123985" y="2780928"/>
                <a:ext cx="503287" cy="504056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黑体" panose="02010609060101010101" charset="-122"/>
                    <a:ea typeface="黑体" panose="02010609060101010101" charset="-122"/>
                    <a:cs typeface="+mn-cs"/>
                  </a:rPr>
                  <a:t>学</a:t>
                </a:r>
                <a:endParaRPr kumimoji="0" lang="zh-CN" altLang="en-US" sz="1800" b="1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黑体" panose="02010609060101010101" charset="-122"/>
                  <a:ea typeface="黑体" panose="02010609060101010101" charset="-122"/>
                  <a:cs typeface="+mn-cs"/>
                </a:endParaRPr>
              </a:p>
            </p:txBody>
          </p:sp>
          <p:sp>
            <p:nvSpPr>
              <p:cNvPr id="22" name="椭圆 21"/>
              <p:cNvSpPr/>
              <p:nvPr/>
            </p:nvSpPr>
            <p:spPr>
              <a:xfrm>
                <a:off x="2700304" y="2780928"/>
                <a:ext cx="503288" cy="504056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黑体" panose="02010609060101010101" charset="-122"/>
                    <a:ea typeface="黑体" panose="02010609060101010101" charset="-122"/>
                    <a:cs typeface="+mn-cs"/>
                  </a:rPr>
                  <a:t>一</a:t>
                </a:r>
                <a:endParaRPr kumimoji="0" lang="zh-CN" altLang="en-US" sz="1800" b="1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黑体" panose="02010609060101010101" charset="-122"/>
                  <a:ea typeface="黑体" panose="02010609060101010101" charset="-122"/>
                  <a:cs typeface="+mn-cs"/>
                </a:endParaRPr>
              </a:p>
            </p:txBody>
          </p:sp>
          <p:sp>
            <p:nvSpPr>
              <p:cNvPr id="23" name="椭圆 22"/>
              <p:cNvSpPr/>
              <p:nvPr/>
            </p:nvSpPr>
            <p:spPr>
              <a:xfrm>
                <a:off x="3276625" y="2780928"/>
                <a:ext cx="503287" cy="504056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黑体" panose="02010609060101010101" charset="-122"/>
                    <a:ea typeface="黑体" panose="02010609060101010101" charset="-122"/>
                    <a:cs typeface="+mn-cs"/>
                  </a:rPr>
                  <a:t>招</a:t>
                </a:r>
                <a:endParaRPr kumimoji="0" lang="zh-CN" altLang="en-US" sz="1800" b="1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黑体" panose="02010609060101010101" charset="-122"/>
                  <a:ea typeface="黑体" panose="02010609060101010101" charset="-122"/>
                  <a:cs typeface="+mn-cs"/>
                </a:endParaRPr>
              </a:p>
            </p:txBody>
          </p:sp>
        </p:grpSp>
        <p:cxnSp>
          <p:nvCxnSpPr>
            <p:cNvPr id="19" name="直接连接符 18"/>
            <p:cNvCxnSpPr/>
            <p:nvPr/>
          </p:nvCxnSpPr>
          <p:spPr>
            <a:xfrm>
              <a:off x="6444208" y="1726416"/>
              <a:ext cx="2232248" cy="0"/>
            </a:xfrm>
            <a:prstGeom prst="line">
              <a:avLst/>
            </a:prstGeom>
            <a:ln w="19050">
              <a:gradFill flip="none" rotWithShape="1">
                <a:gsLst>
                  <a:gs pos="100000">
                    <a:srgbClr val="C00000"/>
                  </a:gs>
                  <a:gs pos="20000">
                    <a:srgbClr val="FF0000"/>
                  </a:gs>
                  <a:gs pos="0">
                    <a:schemeClr val="bg1"/>
                  </a:gs>
                </a:gsLst>
                <a:path path="circle">
                  <a:fillToRect l="100000" t="100000"/>
                </a:path>
                <a:tileRect r="-100000" b="-100000"/>
              </a:gradFill>
              <a:prstDash val="solid"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矩形 38"/>
          <p:cNvSpPr>
            <a:spLocks noChangeArrowheads="1"/>
          </p:cNvSpPr>
          <p:nvPr/>
        </p:nvSpPr>
        <p:spPr bwMode="auto">
          <a:xfrm>
            <a:off x="3656648" y="1475740"/>
            <a:ext cx="58785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控制事务结束后的行为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4037" name="矩形 2"/>
          <p:cNvSpPr/>
          <p:nvPr/>
        </p:nvSpPr>
        <p:spPr>
          <a:xfrm>
            <a:off x="1666240" y="2493645"/>
            <a:ext cx="10118725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zh-CN" altLang="zh-CN" dirty="0">
                <a:latin typeface="Arial" panose="020B0604020202020204" pitchFamily="34" charset="0"/>
              </a:rPr>
              <a:t>事务的提交（</a:t>
            </a: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COMMIT</a:t>
            </a:r>
            <a:r>
              <a:rPr lang="zh-CN" altLang="zh-CN" dirty="0">
                <a:latin typeface="Arial" panose="020B0604020202020204" pitchFamily="34" charset="0"/>
              </a:rPr>
              <a:t>）和回滚（</a:t>
            </a: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ROLLBACK</a:t>
            </a:r>
            <a:r>
              <a:rPr lang="zh-CN" altLang="zh-CN" dirty="0">
                <a:latin typeface="Arial" panose="020B0604020202020204" pitchFamily="34" charset="0"/>
              </a:rPr>
              <a:t>）还有一些可选子句。</a:t>
            </a:r>
            <a:endParaRPr lang="zh-CN" altLang="zh-CN" dirty="0">
              <a:latin typeface="Arial" panose="020B0604020202020204" pitchFamily="34" charset="0"/>
            </a:endParaRPr>
          </a:p>
        </p:txBody>
      </p:sp>
      <p:sp>
        <p:nvSpPr>
          <p:cNvPr id="25" name="圆角矩形 24"/>
          <p:cNvSpPr/>
          <p:nvPr/>
        </p:nvSpPr>
        <p:spPr>
          <a:xfrm>
            <a:off x="2279015" y="3141345"/>
            <a:ext cx="8133080" cy="76644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2700" cap="flat" cmpd="sng">
            <a:solidFill>
              <a:srgbClr val="00ACE6"/>
            </a:solidFill>
            <a:prstDash val="sysDot"/>
            <a:headEnd type="none" w="med" len="med"/>
            <a:tailEnd type="none" w="med" len="med"/>
          </a:ln>
        </p:spPr>
        <p:txBody>
          <a:bodyPr/>
          <a:p>
            <a:pPr eaLnBrk="1" hangingPunct="1"/>
            <a:endParaRPr lang="zh-CN" altLang="en-US" dirty="0">
              <a:latin typeface="Times New Roman" panose="02020603050405020304" charset="0"/>
              <a:ea typeface="Times New Roman" panose="02020603050405020304" charset="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2750185" y="3344545"/>
            <a:ext cx="7174865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en-US" altLang="zh-CN" dirty="0">
                <a:latin typeface="Arial" panose="020B0604020202020204" pitchFamily="34" charset="0"/>
              </a:rPr>
              <a:t>COMMIT [AND [NO] CHAIN] [[NO] RELEASE]</a:t>
            </a:r>
            <a:endParaRPr lang="en-US" altLang="zh-CN" dirty="0">
              <a:latin typeface="Arial" panose="020B0604020202020204" pitchFamily="34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569210" y="4387215"/>
            <a:ext cx="7648575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</a:rPr>
              <a:t>ROLLBACK  [AND [NO] CHAIN] [[NO] RELEASE]</a:t>
            </a:r>
            <a:endParaRPr lang="en-US" altLang="zh-CN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" name="Title 1"/>
          <p:cNvSpPr txBox="1"/>
          <p:nvPr/>
        </p:nvSpPr>
        <p:spPr>
          <a:xfrm>
            <a:off x="1143691" y="266995"/>
            <a:ext cx="3895536" cy="506086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8.1.</a:t>
            </a:r>
            <a:r>
              <a:rPr 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2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事务的基本操作</a:t>
            </a:r>
            <a:endParaRPr lang="en-US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>
                                            <p:txEl>
                                              <p:charRg st="0" end="3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037">
                                            <p:txEl>
                                              <p:charRg st="0" end="3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ldLvl="0" animBg="1"/>
      <p:bldP spid="24" grpId="0"/>
      <p:bldP spid="25" grpId="0" bldLvl="0" animBg="1"/>
      <p:bldP spid="26" grpId="0"/>
      <p:bldP spid="3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7" name="组合 12"/>
          <p:cNvGrpSpPr/>
          <p:nvPr/>
        </p:nvGrpSpPr>
        <p:grpSpPr>
          <a:xfrm>
            <a:off x="1226185" y="1345565"/>
            <a:ext cx="2232025" cy="503238"/>
            <a:chOff x="6444208" y="1011134"/>
            <a:chExt cx="2232248" cy="504056"/>
          </a:xfrm>
        </p:grpSpPr>
        <p:grpSp>
          <p:nvGrpSpPr>
            <p:cNvPr id="44042" name="组合 13"/>
            <p:cNvGrpSpPr/>
            <p:nvPr/>
          </p:nvGrpSpPr>
          <p:grpSpPr>
            <a:xfrm>
              <a:off x="6444208" y="1011134"/>
              <a:ext cx="2232248" cy="504056"/>
              <a:chOff x="1547664" y="2780928"/>
              <a:chExt cx="2232248" cy="504056"/>
            </a:xfrm>
          </p:grpSpPr>
          <p:sp>
            <p:nvSpPr>
              <p:cNvPr id="20" name="椭圆 19"/>
              <p:cNvSpPr/>
              <p:nvPr/>
            </p:nvSpPr>
            <p:spPr>
              <a:xfrm>
                <a:off x="1547664" y="2780928"/>
                <a:ext cx="503288" cy="504056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黑体" panose="02010609060101010101" charset="-122"/>
                    <a:ea typeface="黑体" panose="02010609060101010101" charset="-122"/>
                    <a:cs typeface="+mn-cs"/>
                  </a:rPr>
                  <a:t>多</a:t>
                </a:r>
                <a:endParaRPr kumimoji="0" lang="zh-CN" altLang="en-US" sz="1800" b="1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黑体" panose="02010609060101010101" charset="-122"/>
                  <a:ea typeface="黑体" panose="02010609060101010101" charset="-122"/>
                  <a:cs typeface="+mn-cs"/>
                </a:endParaRPr>
              </a:p>
            </p:txBody>
          </p:sp>
          <p:sp>
            <p:nvSpPr>
              <p:cNvPr id="21" name="椭圆 20"/>
              <p:cNvSpPr/>
              <p:nvPr/>
            </p:nvSpPr>
            <p:spPr>
              <a:xfrm>
                <a:off x="2123985" y="2780928"/>
                <a:ext cx="503287" cy="504056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黑体" panose="02010609060101010101" charset="-122"/>
                    <a:ea typeface="黑体" panose="02010609060101010101" charset="-122"/>
                    <a:cs typeface="+mn-cs"/>
                  </a:rPr>
                  <a:t>学</a:t>
                </a:r>
                <a:endParaRPr kumimoji="0" lang="zh-CN" altLang="en-US" sz="1800" b="1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黑体" panose="02010609060101010101" charset="-122"/>
                  <a:ea typeface="黑体" panose="02010609060101010101" charset="-122"/>
                  <a:cs typeface="+mn-cs"/>
                </a:endParaRPr>
              </a:p>
            </p:txBody>
          </p:sp>
          <p:sp>
            <p:nvSpPr>
              <p:cNvPr id="22" name="椭圆 21"/>
              <p:cNvSpPr/>
              <p:nvPr/>
            </p:nvSpPr>
            <p:spPr>
              <a:xfrm>
                <a:off x="2700304" y="2780928"/>
                <a:ext cx="503288" cy="504056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黑体" panose="02010609060101010101" charset="-122"/>
                    <a:ea typeface="黑体" panose="02010609060101010101" charset="-122"/>
                    <a:cs typeface="+mn-cs"/>
                  </a:rPr>
                  <a:t>一</a:t>
                </a:r>
                <a:endParaRPr kumimoji="0" lang="zh-CN" altLang="en-US" sz="1800" b="1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黑体" panose="02010609060101010101" charset="-122"/>
                  <a:ea typeface="黑体" panose="02010609060101010101" charset="-122"/>
                  <a:cs typeface="+mn-cs"/>
                </a:endParaRPr>
              </a:p>
            </p:txBody>
          </p:sp>
          <p:sp>
            <p:nvSpPr>
              <p:cNvPr id="23" name="椭圆 22"/>
              <p:cNvSpPr/>
              <p:nvPr/>
            </p:nvSpPr>
            <p:spPr>
              <a:xfrm>
                <a:off x="3276625" y="2780928"/>
                <a:ext cx="503287" cy="504056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黑体" panose="02010609060101010101" charset="-122"/>
                    <a:ea typeface="黑体" panose="02010609060101010101" charset="-122"/>
                    <a:cs typeface="+mn-cs"/>
                  </a:rPr>
                  <a:t>招</a:t>
                </a:r>
                <a:endParaRPr kumimoji="0" lang="zh-CN" altLang="en-US" sz="1800" b="1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黑体" panose="02010609060101010101" charset="-122"/>
                  <a:ea typeface="黑体" panose="02010609060101010101" charset="-122"/>
                  <a:cs typeface="+mn-cs"/>
                </a:endParaRPr>
              </a:p>
            </p:txBody>
          </p:sp>
        </p:grpSp>
        <p:cxnSp>
          <p:nvCxnSpPr>
            <p:cNvPr id="19" name="直接连接符 18"/>
            <p:cNvCxnSpPr/>
            <p:nvPr/>
          </p:nvCxnSpPr>
          <p:spPr>
            <a:xfrm>
              <a:off x="6444208" y="1726416"/>
              <a:ext cx="2232248" cy="0"/>
            </a:xfrm>
            <a:prstGeom prst="line">
              <a:avLst/>
            </a:prstGeom>
            <a:ln w="19050">
              <a:gradFill flip="none" rotWithShape="1">
                <a:gsLst>
                  <a:gs pos="100000">
                    <a:srgbClr val="C00000"/>
                  </a:gs>
                  <a:gs pos="20000">
                    <a:srgbClr val="FF0000"/>
                  </a:gs>
                  <a:gs pos="0">
                    <a:schemeClr val="bg1"/>
                  </a:gs>
                </a:gsLst>
                <a:path path="circle">
                  <a:fillToRect l="100000" t="100000"/>
                </a:path>
                <a:tileRect r="-100000" b="-100000"/>
              </a:gradFill>
              <a:prstDash val="solid"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矩形 38"/>
          <p:cNvSpPr>
            <a:spLocks noChangeArrowheads="1"/>
          </p:cNvSpPr>
          <p:nvPr/>
        </p:nvSpPr>
        <p:spPr bwMode="auto">
          <a:xfrm>
            <a:off x="3656648" y="1475740"/>
            <a:ext cx="58785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控制事务结束后的行为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" name="Title 1"/>
          <p:cNvSpPr txBox="1"/>
          <p:nvPr/>
        </p:nvSpPr>
        <p:spPr>
          <a:xfrm>
            <a:off x="1143691" y="266995"/>
            <a:ext cx="3895536" cy="506086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8.1.</a:t>
            </a:r>
            <a:r>
              <a:rPr 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2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事务的基本操作</a:t>
            </a:r>
            <a:endParaRPr lang="en-US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5061" name="矩形 3"/>
          <p:cNvSpPr/>
          <p:nvPr/>
        </p:nvSpPr>
        <p:spPr>
          <a:xfrm>
            <a:off x="859155" y="2320925"/>
            <a:ext cx="9826625" cy="28613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lnSpc>
                <a:spcPct val="150000"/>
              </a:lnSpc>
            </a:pPr>
            <a:r>
              <a:rPr lang="en-US" altLang="zh-CN" u="sng" dirty="0">
                <a:solidFill>
                  <a:srgbClr val="0D74C9"/>
                </a:solidFill>
                <a:latin typeface="Arial" panose="020B0604020202020204" pitchFamily="34" charset="0"/>
              </a:rPr>
              <a:t>AND CHAIN</a:t>
            </a:r>
            <a:r>
              <a:rPr lang="zh-CN" altLang="en-US" dirty="0">
                <a:latin typeface="Arial" panose="020B0604020202020204" pitchFamily="34" charset="0"/>
              </a:rPr>
              <a:t>：</a:t>
            </a:r>
            <a:r>
              <a:rPr lang="zh-CN" altLang="zh-CN" dirty="0">
                <a:latin typeface="Arial" panose="020B0604020202020204" pitchFamily="34" charset="0"/>
              </a:rPr>
              <a:t>在当前事务结束时，立即启动一个新事务，并且新事务与刚结束的事务有相同的隔离级；</a:t>
            </a:r>
            <a:endParaRPr lang="en-US" altLang="zh-CN" dirty="0"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altLang="zh-CN" dirty="0"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zh-CN" u="sng" dirty="0">
                <a:solidFill>
                  <a:srgbClr val="0D74C9"/>
                </a:solidFill>
                <a:latin typeface="Arial" panose="020B0604020202020204" pitchFamily="34" charset="0"/>
              </a:rPr>
              <a:t>RELEASE</a:t>
            </a:r>
            <a:r>
              <a:rPr lang="zh-CN" altLang="en-US" dirty="0">
                <a:latin typeface="Arial" panose="020B0604020202020204" pitchFamily="34" charset="0"/>
              </a:rPr>
              <a:t>：</a:t>
            </a:r>
            <a:r>
              <a:rPr lang="zh-CN" altLang="zh-CN" dirty="0">
                <a:latin typeface="Arial" panose="020B0604020202020204" pitchFamily="34" charset="0"/>
              </a:rPr>
              <a:t>在终止当前事务后，让服务器断开与客户端的连接。</a:t>
            </a:r>
            <a:endParaRPr lang="en-US" altLang="zh-CN" dirty="0"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Arial" panose="020B0604020202020204" pitchFamily="34" charset="0"/>
              </a:rPr>
              <a:t>（</a:t>
            </a:r>
            <a:r>
              <a:rPr lang="zh-CN" altLang="zh-CN" dirty="0">
                <a:latin typeface="Arial" panose="020B0604020202020204" pitchFamily="34" charset="0"/>
              </a:rPr>
              <a:t>若添加</a:t>
            </a:r>
            <a:r>
              <a:rPr lang="en-US" altLang="zh-CN" dirty="0">
                <a:latin typeface="Arial" panose="020B0604020202020204" pitchFamily="34" charset="0"/>
              </a:rPr>
              <a:t>NO</a:t>
            </a:r>
            <a:r>
              <a:rPr lang="zh-CN" altLang="en-US" dirty="0">
                <a:latin typeface="Arial" panose="020B0604020202020204" pitchFamily="34" charset="0"/>
              </a:rPr>
              <a:t>：</a:t>
            </a:r>
            <a:r>
              <a:rPr lang="zh-CN" altLang="zh-CN" dirty="0">
                <a:latin typeface="Arial" panose="020B0604020202020204" pitchFamily="34" charset="0"/>
              </a:rPr>
              <a:t>表示抑制</a:t>
            </a:r>
            <a:r>
              <a:rPr lang="en-US" altLang="zh-CN" dirty="0">
                <a:latin typeface="Arial" panose="020B0604020202020204" pitchFamily="34" charset="0"/>
              </a:rPr>
              <a:t>CHAIN</a:t>
            </a:r>
            <a:r>
              <a:rPr lang="zh-CN" altLang="zh-CN" dirty="0">
                <a:latin typeface="Arial" panose="020B0604020202020204" pitchFamily="34" charset="0"/>
              </a:rPr>
              <a:t>和</a:t>
            </a:r>
            <a:r>
              <a:rPr lang="en-US" altLang="zh-CN" dirty="0">
                <a:latin typeface="Arial" panose="020B0604020202020204" pitchFamily="34" charset="0"/>
              </a:rPr>
              <a:t>RELEASE</a:t>
            </a:r>
            <a:r>
              <a:rPr lang="zh-CN" altLang="zh-CN" dirty="0">
                <a:latin typeface="Arial" panose="020B0604020202020204" pitchFamily="34" charset="0"/>
              </a:rPr>
              <a:t>完成。</a:t>
            </a:r>
            <a:r>
              <a:rPr lang="zh-CN" altLang="en-US" dirty="0">
                <a:latin typeface="Arial" panose="020B0604020202020204" pitchFamily="34" charset="0"/>
              </a:rPr>
              <a:t>）</a:t>
            </a:r>
            <a:endParaRPr lang="zh-CN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>
                                            <p:txEl>
                                              <p:charRg st="0" end="5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5061">
                                            <p:txEl>
                                              <p:charRg st="0" end="5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>
                                            <p:txEl>
                                              <p:charRg st="51" end="8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5061">
                                            <p:txEl>
                                              <p:charRg st="51" end="8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>
                                            <p:txEl>
                                              <p:charRg st="83" end="1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5061">
                                            <p:txEl>
                                              <p:charRg st="83" end="1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45061" grpId="0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48"/>
          <p:cNvSpPr txBox="1"/>
          <p:nvPr/>
        </p:nvSpPr>
        <p:spPr>
          <a:xfrm>
            <a:off x="3970020" y="3014345"/>
            <a:ext cx="4359275" cy="1568450"/>
          </a:xfrm>
          <a:prstGeom prst="rect">
            <a:avLst/>
          </a:prstGeom>
          <a:noFill/>
        </p:spPr>
        <p:txBody>
          <a:bodyPr wrap="square" lIns="91443" tIns="45720" rIns="91443" bIns="45720" rtlCol="0">
            <a:spAutoFit/>
          </a:bodyPr>
          <a:lstStyle/>
          <a:p>
            <a:r>
              <a:rPr lang="zh-CN" altLang="en-US" sz="48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事务隔离级别</a:t>
            </a:r>
            <a:endParaRPr lang="zh-CN" altLang="en-US" sz="48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endParaRPr lang="zh-CN" altLang="en-US" sz="48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" name="TextBox 48"/>
          <p:cNvSpPr txBox="1"/>
          <p:nvPr/>
        </p:nvSpPr>
        <p:spPr>
          <a:xfrm>
            <a:off x="1626870" y="2809240"/>
            <a:ext cx="1734820" cy="1106805"/>
          </a:xfrm>
          <a:prstGeom prst="rect">
            <a:avLst/>
          </a:prstGeom>
          <a:noFill/>
        </p:spPr>
        <p:txBody>
          <a:bodyPr wrap="square" lIns="91443" tIns="45720" rIns="91443" bIns="45720" rtlCol="0">
            <a:spAutoFit/>
          </a:bodyPr>
          <a:lstStyle/>
          <a:p>
            <a:r>
              <a:rPr lang="en-US" altLang="en-GB" sz="6600" b="1" dirty="0">
                <a:solidFill>
                  <a:srgbClr val="FAFAF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8.2</a:t>
            </a:r>
            <a:endParaRPr lang="en-US" altLang="en-GB" sz="6600" b="1" dirty="0">
              <a:solidFill>
                <a:srgbClr val="FAFAF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 txBox="1"/>
          <p:nvPr/>
        </p:nvSpPr>
        <p:spPr>
          <a:xfrm>
            <a:off x="1143691" y="266995"/>
            <a:ext cx="3895536" cy="506086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8.2.1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事务隔离级别</a:t>
            </a:r>
            <a:endParaRPr lang="zh-CN" altLang="en-US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270635" y="1413510"/>
            <a:ext cx="349059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b="1" u="sng" noProof="0" dirty="0" smtClean="0">
                <a:ln>
                  <a:noFill/>
                </a:ln>
                <a:solidFill>
                  <a:srgbClr val="0D74C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事务隔离级的意义</a:t>
            </a:r>
            <a:endParaRPr lang="zh-CN" altLang="en-US" b="1" u="sng" dirty="0">
              <a:solidFill>
                <a:srgbClr val="0070C0"/>
              </a:solidFill>
              <a:latin typeface="Arial" panose="020B0604020202020204" pitchFamily="34" charset="0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199515" y="2277745"/>
            <a:ext cx="9159240" cy="1579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zh-CN" sz="1800" noProof="0" dirty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数据库是一个多用户的共享资源，</a:t>
            </a:r>
            <a:r>
              <a:rPr lang="en-US" altLang="zh-CN" sz="1800" noProof="0" dirty="0" smtClean="0">
                <a:ln>
                  <a:noFill/>
                </a:ln>
                <a:solidFill>
                  <a:srgbClr val="0D74C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MySQL</a:t>
            </a:r>
            <a:r>
              <a:rPr lang="zh-CN" altLang="zh-CN" sz="1800" noProof="0" dirty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允许多线程并发访问，</a:t>
            </a:r>
            <a:endParaRPr kumimoji="0" lang="en-US" altLang="zh-CN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zh-CN" sz="1800" noProof="0" dirty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用户可以通过不同的线程执行不同的事务。</a:t>
            </a:r>
            <a:endParaRPr kumimoji="0" lang="en-US" altLang="zh-CN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5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zh-CN" sz="1800" noProof="0" dirty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为了保证这些事务之间不受影响，对事务设置隔离级是十分必要的。</a:t>
            </a:r>
            <a:endParaRPr lang="zh-CN" altLang="zh-CN" sz="180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 txBox="1"/>
          <p:nvPr/>
        </p:nvSpPr>
        <p:spPr>
          <a:xfrm>
            <a:off x="1143691" y="266995"/>
            <a:ext cx="3895536" cy="506086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8.2.1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事务隔离级别</a:t>
            </a:r>
            <a:endParaRPr lang="zh-CN" altLang="en-US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270635" y="1413510"/>
            <a:ext cx="3490595" cy="8299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b="1" u="sng" dirty="0">
                <a:solidFill>
                  <a:srgbClr val="0070C0"/>
                </a:solidFill>
                <a:latin typeface="Arial" panose="020B0604020202020204" pitchFamily="34" charset="0"/>
                <a:sym typeface="+mn-ea"/>
              </a:rPr>
              <a:t>查看隔离级别</a:t>
            </a:r>
            <a:endParaRPr lang="zh-CN" altLang="en-US" b="1" u="sng" dirty="0">
              <a:solidFill>
                <a:srgbClr val="0070C0"/>
              </a:solidFill>
              <a:latin typeface="Arial" panose="020B0604020202020204" pitchFamily="34" charset="0"/>
              <a:sym typeface="+mn-ea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lang="zh-CN" altLang="en-US" b="1" u="sng" dirty="0">
              <a:solidFill>
                <a:srgbClr val="0070C0"/>
              </a:solidFill>
              <a:latin typeface="Arial" panose="020B0604020202020204" pitchFamily="34" charset="0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199515" y="2277745"/>
            <a:ext cx="9159240" cy="25844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>
              <a:lnSpc>
                <a:spcPct val="150000"/>
              </a:lnSpc>
            </a:pPr>
            <a:r>
              <a:rPr lang="en-US" altLang="zh-CN" sz="1800" dirty="0">
                <a:latin typeface="Arial" panose="020B0604020202020204" pitchFamily="34" charset="0"/>
                <a:sym typeface="+mn-ea"/>
              </a:rPr>
              <a:t># ① </a:t>
            </a:r>
            <a:r>
              <a:rPr lang="zh-CN" altLang="en-US" sz="1800" dirty="0">
                <a:latin typeface="Arial" panose="020B0604020202020204" pitchFamily="34" charset="0"/>
                <a:sym typeface="+mn-ea"/>
              </a:rPr>
              <a:t>查看全局隔离级</a:t>
            </a:r>
            <a:endParaRPr lang="zh-CN" altLang="en-US" sz="1800" dirty="0"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1800" dirty="0">
                <a:latin typeface="Arial" panose="020B0604020202020204" pitchFamily="34" charset="0"/>
                <a:sym typeface="+mn-ea"/>
              </a:rPr>
              <a:t>SELECT @@global.transaction_isolation;</a:t>
            </a:r>
            <a:endParaRPr lang="en-US" altLang="zh-CN" sz="1800" dirty="0"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1800" dirty="0">
                <a:latin typeface="Arial" panose="020B0604020202020204" pitchFamily="34" charset="0"/>
                <a:sym typeface="+mn-ea"/>
              </a:rPr>
              <a:t># ② </a:t>
            </a:r>
            <a:r>
              <a:rPr lang="zh-CN" altLang="en-US" sz="1800" dirty="0">
                <a:latin typeface="Arial" panose="020B0604020202020204" pitchFamily="34" charset="0"/>
                <a:sym typeface="+mn-ea"/>
              </a:rPr>
              <a:t>查看当前会话中的隔离级</a:t>
            </a:r>
            <a:endParaRPr lang="zh-CN" altLang="en-US" sz="1800" dirty="0"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1800" dirty="0">
                <a:latin typeface="Arial" panose="020B0604020202020204" pitchFamily="34" charset="0"/>
                <a:sym typeface="+mn-ea"/>
              </a:rPr>
              <a:t>SELECT @@session.transaction_isolation;</a:t>
            </a:r>
            <a:endParaRPr lang="en-US" altLang="zh-CN" sz="1800" dirty="0"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1800" dirty="0">
                <a:latin typeface="Arial" panose="020B0604020202020204" pitchFamily="34" charset="0"/>
                <a:sym typeface="+mn-ea"/>
              </a:rPr>
              <a:t># ③ </a:t>
            </a:r>
            <a:r>
              <a:rPr lang="zh-CN" altLang="en-US" sz="1800" dirty="0">
                <a:latin typeface="Arial" panose="020B0604020202020204" pitchFamily="34" charset="0"/>
                <a:sym typeface="+mn-ea"/>
              </a:rPr>
              <a:t>查看下一个事务的隔离级</a:t>
            </a:r>
            <a:endParaRPr lang="zh-CN" altLang="en-US" sz="1800" dirty="0"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1800" dirty="0">
                <a:latin typeface="Arial" panose="020B0604020202020204" pitchFamily="34" charset="0"/>
                <a:sym typeface="+mn-ea"/>
              </a:rPr>
              <a:t>SELECT @@transaction_isolation;</a:t>
            </a:r>
            <a:endParaRPr lang="zh-CN" altLang="zh-CN" sz="180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 txBox="1"/>
          <p:nvPr/>
        </p:nvSpPr>
        <p:spPr>
          <a:xfrm>
            <a:off x="1143691" y="266995"/>
            <a:ext cx="3895536" cy="506086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8.2.1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事务隔离级别</a:t>
            </a:r>
            <a:endParaRPr lang="zh-CN" altLang="en-US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199515" y="2277745"/>
            <a:ext cx="9159240" cy="21685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>
              <a:lnSpc>
                <a:spcPct val="200000"/>
              </a:lnSpc>
            </a:pPr>
            <a:r>
              <a:rPr lang="zh-CN" altLang="zh-CN" sz="1800" b="1" u="sng" dirty="0">
                <a:solidFill>
                  <a:srgbClr val="0D74C9"/>
                </a:solidFill>
                <a:latin typeface="Arial" panose="020B0604020202020204" pitchFamily="34" charset="0"/>
                <a:sym typeface="+mn-ea"/>
              </a:rPr>
              <a:t>全局的隔离级</a:t>
            </a:r>
            <a:r>
              <a:rPr lang="zh-CN" altLang="en-US" sz="1800" dirty="0">
                <a:latin typeface="Arial" panose="020B0604020202020204" pitchFamily="34" charset="0"/>
                <a:sym typeface="+mn-ea"/>
              </a:rPr>
              <a:t>：</a:t>
            </a:r>
            <a:r>
              <a:rPr lang="zh-CN" altLang="zh-CN" sz="1800" dirty="0">
                <a:latin typeface="Arial" panose="020B0604020202020204" pitchFamily="34" charset="0"/>
                <a:sym typeface="+mn-ea"/>
              </a:rPr>
              <a:t>影响所有连接</a:t>
            </a:r>
            <a:r>
              <a:rPr lang="en-US" altLang="zh-CN" sz="1800" dirty="0">
                <a:solidFill>
                  <a:srgbClr val="0D74C9"/>
                </a:solidFill>
                <a:latin typeface="Arial" panose="020B0604020202020204" pitchFamily="34" charset="0"/>
                <a:sym typeface="+mn-ea"/>
              </a:rPr>
              <a:t>MySQL</a:t>
            </a:r>
            <a:r>
              <a:rPr lang="zh-CN" altLang="zh-CN" sz="1800" dirty="0">
                <a:latin typeface="Arial" panose="020B0604020202020204" pitchFamily="34" charset="0"/>
                <a:sym typeface="+mn-ea"/>
              </a:rPr>
              <a:t>用户</a:t>
            </a:r>
            <a:r>
              <a:rPr lang="zh-CN" altLang="en-US" sz="1800" dirty="0">
                <a:latin typeface="Arial" panose="020B0604020202020204" pitchFamily="34" charset="0"/>
                <a:sym typeface="+mn-ea"/>
              </a:rPr>
              <a:t>。</a:t>
            </a:r>
            <a:endParaRPr lang="en-US" altLang="zh-CN" sz="1800" dirty="0">
              <a:latin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r>
              <a:rPr lang="zh-CN" altLang="zh-CN" sz="1800" b="1" u="sng" dirty="0">
                <a:solidFill>
                  <a:srgbClr val="0D74C9"/>
                </a:solidFill>
                <a:latin typeface="Arial" panose="020B0604020202020204" pitchFamily="34" charset="0"/>
                <a:sym typeface="+mn-ea"/>
              </a:rPr>
              <a:t>当前会话隔离级</a:t>
            </a:r>
            <a:r>
              <a:rPr lang="zh-CN" altLang="en-US" sz="1800" dirty="0">
                <a:latin typeface="Arial" panose="020B0604020202020204" pitchFamily="34" charset="0"/>
                <a:sym typeface="+mn-ea"/>
              </a:rPr>
              <a:t>：</a:t>
            </a:r>
            <a:r>
              <a:rPr lang="zh-CN" altLang="zh-CN" sz="1800" dirty="0">
                <a:latin typeface="Arial" panose="020B0604020202020204" pitchFamily="34" charset="0"/>
                <a:sym typeface="+mn-ea"/>
              </a:rPr>
              <a:t>只影响当前正在登录</a:t>
            </a:r>
            <a:r>
              <a:rPr lang="en-US" altLang="zh-CN" sz="1800" dirty="0">
                <a:solidFill>
                  <a:srgbClr val="0D74C9"/>
                </a:solidFill>
                <a:latin typeface="Arial" panose="020B0604020202020204" pitchFamily="34" charset="0"/>
                <a:sym typeface="+mn-ea"/>
              </a:rPr>
              <a:t>MySQL</a:t>
            </a:r>
            <a:r>
              <a:rPr lang="zh-CN" altLang="zh-CN" sz="1800" dirty="0">
                <a:latin typeface="Arial" panose="020B0604020202020204" pitchFamily="34" charset="0"/>
                <a:sym typeface="+mn-ea"/>
              </a:rPr>
              <a:t>服务器的用户</a:t>
            </a:r>
            <a:r>
              <a:rPr lang="zh-CN" altLang="en-US" sz="1800" dirty="0">
                <a:latin typeface="Arial" panose="020B0604020202020204" pitchFamily="34" charset="0"/>
                <a:sym typeface="+mn-ea"/>
              </a:rPr>
              <a:t>。</a:t>
            </a:r>
            <a:endParaRPr lang="en-US" altLang="zh-CN" sz="1800" dirty="0"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1800" dirty="0">
                <a:latin typeface="Arial" panose="020B0604020202020204" pitchFamily="34" charset="0"/>
                <a:sym typeface="+mn-ea"/>
              </a:rPr>
              <a:t>                           </a:t>
            </a:r>
            <a:r>
              <a:rPr lang="zh-CN" altLang="en-US" sz="1800" dirty="0">
                <a:latin typeface="Arial" panose="020B0604020202020204" pitchFamily="34" charset="0"/>
                <a:sym typeface="+mn-ea"/>
              </a:rPr>
              <a:t>（</a:t>
            </a:r>
            <a:r>
              <a:rPr lang="zh-CN" altLang="zh-CN" sz="1800" dirty="0">
                <a:latin typeface="Arial" panose="020B0604020202020204" pitchFamily="34" charset="0"/>
                <a:sym typeface="+mn-ea"/>
              </a:rPr>
              <a:t>不会影响其他用户</a:t>
            </a:r>
            <a:r>
              <a:rPr lang="zh-CN" altLang="en-US" sz="1800" dirty="0">
                <a:latin typeface="Arial" panose="020B0604020202020204" pitchFamily="34" charset="0"/>
                <a:sym typeface="+mn-ea"/>
              </a:rPr>
              <a:t>）</a:t>
            </a:r>
            <a:endParaRPr lang="en-US" altLang="zh-CN" sz="1800" dirty="0">
              <a:latin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r>
              <a:rPr lang="zh-CN" altLang="zh-CN" sz="1800" b="1" u="sng" dirty="0">
                <a:solidFill>
                  <a:srgbClr val="0D74C9"/>
                </a:solidFill>
                <a:latin typeface="Arial" panose="020B0604020202020204" pitchFamily="34" charset="0"/>
                <a:sym typeface="+mn-ea"/>
              </a:rPr>
              <a:t>下一个事务的隔离级</a:t>
            </a:r>
            <a:r>
              <a:rPr lang="zh-CN" altLang="en-US" sz="1800" dirty="0">
                <a:latin typeface="Arial" panose="020B0604020202020204" pitchFamily="34" charset="0"/>
                <a:sym typeface="+mn-ea"/>
              </a:rPr>
              <a:t>：</a:t>
            </a:r>
            <a:r>
              <a:rPr lang="zh-CN" altLang="zh-CN" sz="1800" dirty="0">
                <a:latin typeface="Arial" panose="020B0604020202020204" pitchFamily="34" charset="0"/>
                <a:sym typeface="+mn-ea"/>
              </a:rPr>
              <a:t>仅对当前用户的下一个事务操作有影响。</a:t>
            </a:r>
            <a:endParaRPr lang="zh-CN" altLang="zh-CN" sz="180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70635" y="1413510"/>
            <a:ext cx="3490595" cy="8299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b="1" u="sng" dirty="0">
                <a:solidFill>
                  <a:srgbClr val="0070C0"/>
                </a:solidFill>
                <a:latin typeface="Arial" panose="020B0604020202020204" pitchFamily="34" charset="0"/>
                <a:sym typeface="+mn-ea"/>
              </a:rPr>
              <a:t>查看隔离级别</a:t>
            </a:r>
            <a:endParaRPr lang="zh-CN" altLang="en-US" b="1" u="sng" dirty="0">
              <a:solidFill>
                <a:srgbClr val="0070C0"/>
              </a:solidFill>
              <a:latin typeface="Arial" panose="020B0604020202020204" pitchFamily="34" charset="0"/>
              <a:sym typeface="+mn-ea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lang="zh-CN" altLang="en-US" b="1" u="sng" dirty="0">
              <a:solidFill>
                <a:srgbClr val="0070C0"/>
              </a:solidFill>
              <a:latin typeface="Arial" panose="020B0604020202020204" pitchFamily="34" charset="0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 txBox="1"/>
          <p:nvPr/>
        </p:nvSpPr>
        <p:spPr>
          <a:xfrm>
            <a:off x="1143691" y="266995"/>
            <a:ext cx="3895536" cy="506086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8.2.1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事务隔离级别</a:t>
            </a:r>
            <a:endParaRPr lang="zh-CN" altLang="en-US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49158" name="组合 4"/>
          <p:cNvGrpSpPr/>
          <p:nvPr/>
        </p:nvGrpSpPr>
        <p:grpSpPr>
          <a:xfrm>
            <a:off x="1504950" y="2212975"/>
            <a:ext cx="5786438" cy="2816225"/>
            <a:chOff x="1240971" y="1994829"/>
            <a:chExt cx="5786017" cy="2817503"/>
          </a:xfrm>
        </p:grpSpPr>
        <p:sp>
          <p:nvSpPr>
            <p:cNvPr id="49161" name="矩形 2"/>
            <p:cNvSpPr/>
            <p:nvPr/>
          </p:nvSpPr>
          <p:spPr>
            <a:xfrm>
              <a:off x="1240971" y="2456831"/>
              <a:ext cx="5340452" cy="235550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mysql&gt; SELECT @@transaction_isolation;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+-------------------------+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| @@transaction_isolation |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+-------------------------+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| </a:t>
              </a:r>
              <a:r>
                <a:rPr lang="en-US" altLang="zh-CN" sz="1400" dirty="0">
                  <a:solidFill>
                    <a:srgbClr val="FF0000"/>
                  </a:solidFill>
                  <a:latin typeface="Courier New" panose="02070309020205020404" pitchFamily="49" charset="0"/>
                </a:rPr>
                <a:t>REPEATABLE-READ</a:t>
              </a:r>
              <a:r>
                <a:rPr lang="en-US" altLang="zh-CN" sz="1400" dirty="0">
                  <a:latin typeface="Courier New" panose="02070309020205020404" pitchFamily="49" charset="0"/>
                </a:rPr>
                <a:t>         |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+-------------------------+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1 row in set (0.00 sec)</a:t>
              </a:r>
              <a:endParaRPr lang="en-US" altLang="zh-CN" sz="1400" dirty="0">
                <a:latin typeface="Courier New" panose="02070309020205020404" pitchFamily="49" charset="0"/>
              </a:endParaRPr>
            </a:p>
          </p:txBody>
        </p:sp>
        <p:sp>
          <p:nvSpPr>
            <p:cNvPr id="49162" name="矩形 3"/>
            <p:cNvSpPr/>
            <p:nvPr/>
          </p:nvSpPr>
          <p:spPr>
            <a:xfrm>
              <a:off x="1495175" y="1994829"/>
              <a:ext cx="5531813" cy="36949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zh-CN" altLang="en-US" b="1" u="sng" dirty="0">
                  <a:solidFill>
                    <a:srgbClr val="0070C0"/>
                  </a:solidFill>
                  <a:latin typeface="Arial" panose="020B0604020202020204" pitchFamily="34" charset="0"/>
                </a:rPr>
                <a:t>默认情况下</a:t>
              </a:r>
              <a:r>
                <a:rPr lang="en-US" altLang="zh-CN" b="1" u="sng" dirty="0">
                  <a:solidFill>
                    <a:srgbClr val="0070C0"/>
                  </a:solidFill>
                  <a:latin typeface="Arial" panose="020B0604020202020204" pitchFamily="34" charset="0"/>
                </a:rPr>
                <a:t>3</a:t>
              </a:r>
              <a:r>
                <a:rPr lang="zh-CN" altLang="en-US" b="1" u="sng" dirty="0">
                  <a:solidFill>
                    <a:srgbClr val="0070C0"/>
                  </a:solidFill>
                  <a:latin typeface="Arial" panose="020B0604020202020204" pitchFamily="34" charset="0"/>
                </a:rPr>
                <a:t>种方式的结果都是</a:t>
              </a:r>
              <a:r>
                <a:rPr lang="en-US" altLang="zh-CN" u="sng" dirty="0">
                  <a:solidFill>
                    <a:srgbClr val="0070C0"/>
                  </a:solidFill>
                  <a:latin typeface="Arial" panose="020B0604020202020204" pitchFamily="34" charset="0"/>
                </a:rPr>
                <a:t>REPEATABLE  READ</a:t>
              </a:r>
              <a:endParaRPr lang="zh-CN" altLang="zh-CN" u="sng" dirty="0">
                <a:solidFill>
                  <a:srgbClr val="0070C0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1270635" y="1413510"/>
            <a:ext cx="3490595" cy="8299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b="1" u="sng" dirty="0">
                <a:solidFill>
                  <a:srgbClr val="0070C0"/>
                </a:solidFill>
                <a:latin typeface="Arial" panose="020B0604020202020204" pitchFamily="34" charset="0"/>
                <a:sym typeface="+mn-ea"/>
              </a:rPr>
              <a:t>查看隔离级别</a:t>
            </a:r>
            <a:endParaRPr lang="zh-CN" altLang="en-US" b="1" u="sng" dirty="0">
              <a:solidFill>
                <a:srgbClr val="0070C0"/>
              </a:solidFill>
              <a:latin typeface="Arial" panose="020B0604020202020204" pitchFamily="34" charset="0"/>
              <a:sym typeface="+mn-ea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lang="zh-CN" altLang="en-US" b="1" u="sng" dirty="0">
              <a:solidFill>
                <a:srgbClr val="0070C0"/>
              </a:solidFill>
              <a:latin typeface="Arial" panose="020B0604020202020204" pitchFamily="34" charset="0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9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 txBox="1"/>
          <p:nvPr/>
        </p:nvSpPr>
        <p:spPr>
          <a:xfrm>
            <a:off x="1143691" y="266995"/>
            <a:ext cx="3895536" cy="506086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8.2.1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事务隔离级别</a:t>
            </a:r>
            <a:endParaRPr lang="zh-CN" altLang="en-US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0181" name="矩形 2"/>
          <p:cNvSpPr/>
          <p:nvPr/>
        </p:nvSpPr>
        <p:spPr>
          <a:xfrm>
            <a:off x="1703070" y="2709545"/>
            <a:ext cx="6918960" cy="1744345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REPEATABLE READ</a:t>
            </a:r>
            <a:r>
              <a:rPr lang="zh-CN" altLang="en-US" dirty="0">
                <a:latin typeface="Arial" panose="020B0604020202020204" pitchFamily="34" charset="0"/>
              </a:rPr>
              <a:t>：</a:t>
            </a:r>
            <a:r>
              <a:rPr lang="zh-CN" altLang="zh-CN" dirty="0">
                <a:latin typeface="Arial" panose="020B0604020202020204" pitchFamily="34" charset="0"/>
              </a:rPr>
              <a:t>可重复读</a:t>
            </a:r>
            <a:endParaRPr lang="en-US" altLang="zh-CN" dirty="0">
              <a:latin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READ UNCOMMITTED</a:t>
            </a:r>
            <a:r>
              <a:rPr lang="zh-CN" altLang="en-US" dirty="0">
                <a:latin typeface="Arial" panose="020B0604020202020204" pitchFamily="34" charset="0"/>
              </a:rPr>
              <a:t>：</a:t>
            </a:r>
            <a:r>
              <a:rPr lang="zh-CN" altLang="zh-CN" dirty="0">
                <a:latin typeface="Arial" panose="020B0604020202020204" pitchFamily="34" charset="0"/>
              </a:rPr>
              <a:t>读取未提交</a:t>
            </a:r>
            <a:endParaRPr lang="en-US" altLang="zh-CN" dirty="0">
              <a:latin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READ COMMITTED</a:t>
            </a:r>
            <a:r>
              <a:rPr lang="zh-CN" altLang="en-US" dirty="0">
                <a:latin typeface="Arial" panose="020B0604020202020204" pitchFamily="34" charset="0"/>
              </a:rPr>
              <a:t>：</a:t>
            </a:r>
            <a:r>
              <a:rPr lang="zh-CN" altLang="zh-CN" dirty="0">
                <a:latin typeface="Arial" panose="020B0604020202020204" pitchFamily="34" charset="0"/>
              </a:rPr>
              <a:t>读取提交</a:t>
            </a:r>
            <a:endParaRPr lang="en-US" altLang="zh-CN" dirty="0">
              <a:latin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SERIALIZABLE</a:t>
            </a:r>
            <a:r>
              <a:rPr lang="zh-CN" altLang="en-US" dirty="0">
                <a:latin typeface="Arial" panose="020B0604020202020204" pitchFamily="34" charset="0"/>
              </a:rPr>
              <a:t>：</a:t>
            </a:r>
            <a:r>
              <a:rPr lang="zh-CN" altLang="zh-CN" dirty="0">
                <a:latin typeface="Arial" panose="020B0604020202020204" pitchFamily="34" charset="0"/>
              </a:rPr>
              <a:t>可串行化</a:t>
            </a:r>
            <a:endParaRPr lang="en-US" altLang="zh-CN" dirty="0">
              <a:latin typeface="Arial" panose="020B0604020202020204" pitchFamily="34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87120" y="2172970"/>
            <a:ext cx="5496560" cy="367665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</a:rPr>
              <a:t>MySQL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</a:rPr>
              <a:t>中事务的隔离级别</a:t>
            </a:r>
            <a:r>
              <a:rPr lang="zh-CN" altLang="en-US" dirty="0">
                <a:solidFill>
                  <a:srgbClr val="000000"/>
                </a:solidFill>
                <a:latin typeface="Arial" panose="020B0604020202020204" pitchFamily="34" charset="0"/>
              </a:rPr>
              <a:t>：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270635" y="1413510"/>
            <a:ext cx="3490595" cy="8299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b="1" u="sng" dirty="0">
                <a:solidFill>
                  <a:srgbClr val="0070C0"/>
                </a:solidFill>
                <a:latin typeface="Arial" panose="020B0604020202020204" pitchFamily="34" charset="0"/>
                <a:sym typeface="+mn-ea"/>
              </a:rPr>
              <a:t>查看隔离级别</a:t>
            </a:r>
            <a:endParaRPr lang="zh-CN" altLang="en-US" b="1" u="sng" dirty="0">
              <a:solidFill>
                <a:srgbClr val="0070C0"/>
              </a:solidFill>
              <a:latin typeface="Arial" panose="020B0604020202020204" pitchFamily="34" charset="0"/>
              <a:sym typeface="+mn-ea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lang="zh-CN" altLang="en-US" b="1" u="sng" dirty="0">
              <a:solidFill>
                <a:srgbClr val="0070C0"/>
              </a:solidFill>
              <a:latin typeface="Arial" panose="020B0604020202020204" pitchFamily="34" charset="0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0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81" grpId="0"/>
      <p:bldP spid="3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 txBox="1"/>
          <p:nvPr/>
        </p:nvSpPr>
        <p:spPr>
          <a:xfrm>
            <a:off x="1143691" y="266995"/>
            <a:ext cx="3895536" cy="506086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8.2.2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修改隔离级别</a:t>
            </a:r>
            <a:endParaRPr lang="zh-CN" altLang="en-US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270635" y="1413510"/>
            <a:ext cx="3490595" cy="8299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b="1" u="sng" dirty="0">
                <a:solidFill>
                  <a:srgbClr val="0070C0"/>
                </a:solidFill>
                <a:latin typeface="Arial" panose="020B0604020202020204" pitchFamily="34" charset="0"/>
                <a:sym typeface="+mn-ea"/>
              </a:rPr>
              <a:t>修改隔离级别</a:t>
            </a:r>
            <a:endParaRPr lang="zh-CN" altLang="en-US" b="1" u="sng" dirty="0">
              <a:solidFill>
                <a:srgbClr val="0070C0"/>
              </a:solidFill>
              <a:latin typeface="Arial" panose="020B0604020202020204" pitchFamily="34" charset="0"/>
              <a:sym typeface="+mn-ea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lang="zh-CN" altLang="en-US" b="1" u="sng" dirty="0">
              <a:solidFill>
                <a:srgbClr val="0070C0"/>
              </a:solidFill>
              <a:latin typeface="Arial" panose="020B0604020202020204" pitchFamily="34" charset="0"/>
              <a:sym typeface="+mn-ea"/>
            </a:endParaRPr>
          </a:p>
        </p:txBody>
      </p:sp>
      <p:sp>
        <p:nvSpPr>
          <p:cNvPr id="51205" name="矩形 2"/>
          <p:cNvSpPr/>
          <p:nvPr/>
        </p:nvSpPr>
        <p:spPr>
          <a:xfrm>
            <a:off x="812800" y="2276475"/>
            <a:ext cx="5088255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zh-CN" altLang="en-US" dirty="0">
                <a:latin typeface="Arial" panose="020B0604020202020204" pitchFamily="34" charset="0"/>
              </a:rPr>
              <a:t>设置</a:t>
            </a:r>
            <a:r>
              <a:rPr lang="zh-CN" altLang="zh-CN" dirty="0">
                <a:latin typeface="Arial" panose="020B0604020202020204" pitchFamily="34" charset="0"/>
              </a:rPr>
              <a:t>事务的隔离级别</a:t>
            </a:r>
            <a:r>
              <a:rPr lang="zh-CN" altLang="en-US" dirty="0">
                <a:latin typeface="Arial" panose="020B0604020202020204" pitchFamily="34" charset="0"/>
              </a:rPr>
              <a:t>：</a:t>
            </a:r>
            <a:endParaRPr lang="zh-CN" altLang="zh-CN" dirty="0">
              <a:latin typeface="Arial" panose="020B0604020202020204" pitchFamily="34" charset="0"/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800100" y="2954655"/>
            <a:ext cx="10981690" cy="76644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2700" cap="flat" cmpd="sng">
            <a:solidFill>
              <a:srgbClr val="00ACE6"/>
            </a:solidFill>
            <a:prstDash val="sysDot"/>
            <a:headEnd type="none" w="med" len="med"/>
            <a:tailEnd type="none" w="med" len="med"/>
          </a:ln>
        </p:spPr>
        <p:txBody>
          <a:bodyPr/>
          <a:p>
            <a:pPr eaLnBrk="1" hangingPunct="1"/>
            <a:endParaRPr lang="zh-CN" altLang="en-US" dirty="0">
              <a:latin typeface="Times New Roman" panose="02020603050405020304" charset="0"/>
              <a:ea typeface="Times New Roman" panose="0202060305040502030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977900" y="3157855"/>
            <a:ext cx="10621010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en-US" altLang="zh-CN" dirty="0">
                <a:latin typeface="Arial" panose="020B0604020202020204" pitchFamily="34" charset="0"/>
              </a:rPr>
              <a:t>SET [SESSION | GLOBAL] TRANSACTION ISOLATION LEVEL </a:t>
            </a:r>
            <a:r>
              <a:rPr lang="zh-CN" altLang="zh-CN" dirty="0">
                <a:latin typeface="Arial" panose="020B0604020202020204" pitchFamily="34" charset="0"/>
              </a:rPr>
              <a:t>参数值</a:t>
            </a:r>
            <a:endParaRPr lang="zh-CN" altLang="zh-CN" dirty="0">
              <a:latin typeface="Arial" panose="020B0604020202020204" pitchFamily="34" charset="0"/>
            </a:endParaRPr>
          </a:p>
        </p:txBody>
      </p:sp>
      <p:sp>
        <p:nvSpPr>
          <p:cNvPr id="13" name="矩形 2"/>
          <p:cNvSpPr/>
          <p:nvPr/>
        </p:nvSpPr>
        <p:spPr>
          <a:xfrm>
            <a:off x="952500" y="3973830"/>
            <a:ext cx="7878445" cy="17532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SESSION</a:t>
            </a:r>
            <a:r>
              <a:rPr lang="zh-CN" altLang="en-US" dirty="0">
                <a:latin typeface="Arial" panose="020B0604020202020204" pitchFamily="34" charset="0"/>
              </a:rPr>
              <a:t>：</a:t>
            </a:r>
            <a:r>
              <a:rPr lang="zh-CN" altLang="zh-CN" dirty="0">
                <a:latin typeface="Arial" panose="020B0604020202020204" pitchFamily="34" charset="0"/>
              </a:rPr>
              <a:t>当前会话</a:t>
            </a:r>
            <a:endParaRPr lang="en-US" altLang="zh-CN" dirty="0">
              <a:latin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GLOBAL</a:t>
            </a:r>
            <a:r>
              <a:rPr lang="zh-CN" altLang="en-US" dirty="0">
                <a:latin typeface="Arial" panose="020B0604020202020204" pitchFamily="34" charset="0"/>
              </a:rPr>
              <a:t>：</a:t>
            </a:r>
            <a:r>
              <a:rPr lang="zh-CN" altLang="zh-CN" dirty="0">
                <a:latin typeface="Arial" panose="020B0604020202020204" pitchFamily="34" charset="0"/>
              </a:rPr>
              <a:t>全局</a:t>
            </a:r>
            <a:endParaRPr lang="en-US" altLang="zh-CN" dirty="0">
              <a:latin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0D74C9"/>
                </a:solidFill>
                <a:latin typeface="Arial" panose="020B0604020202020204" pitchFamily="34" charset="0"/>
              </a:rPr>
              <a:t>直接省略</a:t>
            </a:r>
            <a:r>
              <a:rPr lang="zh-CN" altLang="en-US" dirty="0">
                <a:latin typeface="Arial" panose="020B0604020202020204" pitchFamily="34" charset="0"/>
              </a:rPr>
              <a:t>：</a:t>
            </a:r>
            <a:r>
              <a:rPr lang="zh-CN" altLang="zh-CN" dirty="0">
                <a:latin typeface="Arial" panose="020B0604020202020204" pitchFamily="34" charset="0"/>
              </a:rPr>
              <a:t>下一个事务的隔离级</a:t>
            </a:r>
            <a:endParaRPr lang="zh-CN" altLang="zh-CN" dirty="0">
              <a:latin typeface="Arial" panose="020B0604020202020204" pitchFamily="34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819140" y="3978275"/>
            <a:ext cx="5182235" cy="17532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TRANSACTION</a:t>
            </a:r>
            <a:r>
              <a:rPr lang="zh-CN" altLang="en-US" dirty="0">
                <a:solidFill>
                  <a:srgbClr val="000000"/>
                </a:solidFill>
                <a:latin typeface="Arial" panose="020B0604020202020204" pitchFamily="34" charset="0"/>
              </a:rPr>
              <a:t>：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</a:rPr>
              <a:t>事务</a:t>
            </a:r>
            <a:endParaRPr lang="en-US" altLang="zh-CN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ISOLATION</a:t>
            </a:r>
            <a:r>
              <a:rPr lang="zh-CN" altLang="en-US" dirty="0">
                <a:solidFill>
                  <a:srgbClr val="000000"/>
                </a:solidFill>
                <a:latin typeface="Arial" panose="020B0604020202020204" pitchFamily="34" charset="0"/>
              </a:rPr>
              <a:t>：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</a:rPr>
              <a:t>隔离</a:t>
            </a:r>
            <a:endParaRPr lang="en-US" altLang="zh-CN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LEVEL</a:t>
            </a:r>
            <a:r>
              <a:rPr lang="zh-CN" altLang="en-US" dirty="0">
                <a:solidFill>
                  <a:srgbClr val="000000"/>
                </a:solidFill>
                <a:latin typeface="Arial" panose="020B0604020202020204" pitchFamily="34" charset="0"/>
              </a:rPr>
              <a:t>：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</a:rPr>
              <a:t>级别</a:t>
            </a:r>
            <a:endParaRPr lang="zh-CN" altLang="zh-CN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1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5" grpId="0"/>
      <p:bldP spid="11" grpId="0" bldLvl="0" animBg="1"/>
      <p:bldP spid="12" grpId="0"/>
      <p:bldP spid="13" grpId="0"/>
      <p:bldP spid="3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 txBox="1"/>
          <p:nvPr/>
        </p:nvSpPr>
        <p:spPr>
          <a:xfrm>
            <a:off x="1143691" y="266995"/>
            <a:ext cx="3895536" cy="506086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8.2.2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修改隔离级别</a:t>
            </a:r>
            <a:endParaRPr lang="zh-CN" altLang="en-US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270635" y="1413510"/>
            <a:ext cx="3490595" cy="8299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b="1" u="sng" dirty="0">
                <a:solidFill>
                  <a:srgbClr val="0070C0"/>
                </a:solidFill>
                <a:latin typeface="Arial" panose="020B0604020202020204" pitchFamily="34" charset="0"/>
                <a:sym typeface="+mn-ea"/>
              </a:rPr>
              <a:t>修改隔离级别</a:t>
            </a:r>
            <a:endParaRPr lang="zh-CN" altLang="en-US" b="1" u="sng" dirty="0">
              <a:solidFill>
                <a:srgbClr val="0070C0"/>
              </a:solidFill>
              <a:latin typeface="Arial" panose="020B0604020202020204" pitchFamily="34" charset="0"/>
              <a:sym typeface="+mn-ea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lang="zh-CN" altLang="en-US" b="1" u="sng" dirty="0">
              <a:solidFill>
                <a:srgbClr val="0070C0"/>
              </a:solidFill>
              <a:latin typeface="Arial" panose="020B0604020202020204" pitchFamily="34" charset="0"/>
              <a:sym typeface="+mn-ea"/>
            </a:endParaRPr>
          </a:p>
        </p:txBody>
      </p:sp>
      <p:sp>
        <p:nvSpPr>
          <p:cNvPr id="52233" name="矩形 2"/>
          <p:cNvSpPr/>
          <p:nvPr/>
        </p:nvSpPr>
        <p:spPr>
          <a:xfrm>
            <a:off x="1390650" y="2496937"/>
            <a:ext cx="7466013" cy="361970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# ① </a:t>
            </a:r>
            <a:r>
              <a:rPr lang="zh-CN" altLang="en-US" sz="1400" dirty="0">
                <a:latin typeface="Courier New" panose="02070309020205020404" pitchFamily="49" charset="0"/>
              </a:rPr>
              <a:t>修改事务隔离级别</a:t>
            </a:r>
            <a:endParaRPr lang="zh-CN" altLang="en-US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mysql&gt; SET SESSION TRANSACTION ISOLATION LEVEL </a:t>
            </a:r>
            <a:r>
              <a:rPr lang="en-US" altLang="zh-CN" sz="1400" dirty="0">
                <a:solidFill>
                  <a:srgbClr val="FF0000"/>
                </a:solidFill>
                <a:latin typeface="Courier New" panose="02070309020205020404" pitchFamily="49" charset="0"/>
              </a:rPr>
              <a:t>READ UNCOMMITTED</a:t>
            </a:r>
            <a:r>
              <a:rPr lang="en-US" altLang="zh-CN" sz="1400" dirty="0">
                <a:latin typeface="Courier New" panose="02070309020205020404" pitchFamily="49" charset="0"/>
              </a:rPr>
              <a:t>;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Query OK, 0 rows affected (0.00 sec)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# ② </a:t>
            </a:r>
            <a:r>
              <a:rPr lang="zh-CN" altLang="en-US" sz="1400" dirty="0">
                <a:latin typeface="Courier New" panose="02070309020205020404" pitchFamily="49" charset="0"/>
              </a:rPr>
              <a:t>查看是否修改成功</a:t>
            </a:r>
            <a:endParaRPr lang="zh-CN" altLang="en-US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mysql&gt; SELECT @@session.transaction_isolation;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+---------------------------------+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| @@session.transaction_isolation |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+---------------------------------+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| </a:t>
            </a:r>
            <a:r>
              <a:rPr lang="en-US" altLang="zh-CN" sz="1400" dirty="0">
                <a:solidFill>
                  <a:srgbClr val="FF0000"/>
                </a:solidFill>
                <a:latin typeface="Courier New" panose="02070309020205020404" pitchFamily="49" charset="0"/>
              </a:rPr>
              <a:t>READ-UNCOMMITTED</a:t>
            </a:r>
            <a:r>
              <a:rPr lang="en-US" altLang="zh-CN" sz="1400" dirty="0">
                <a:latin typeface="Courier New" panose="02070309020205020404" pitchFamily="49" charset="0"/>
              </a:rPr>
              <a:t>                |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+---------------------------------+</a:t>
            </a:r>
            <a:endParaRPr lang="en-US" altLang="zh-CN" sz="1400" dirty="0">
              <a:latin typeface="Courier New" panose="02070309020205020404" pitchFamily="49" charset="0"/>
            </a:endParaRPr>
          </a:p>
          <a:p>
            <a:pPr indent="228600">
              <a:lnSpc>
                <a:spcPct val="150000"/>
              </a:lnSpc>
            </a:pPr>
            <a:r>
              <a:rPr lang="en-US" altLang="zh-CN" sz="1400" dirty="0">
                <a:latin typeface="Courier New" panose="02070309020205020404" pitchFamily="49" charset="0"/>
              </a:rPr>
              <a:t>1 row in set (0.00 sec)</a:t>
            </a:r>
            <a:endParaRPr lang="en-US" altLang="zh-CN" sz="1400" dirty="0">
              <a:latin typeface="Courier New" panose="02070309020205020404" pitchFamily="49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847215" y="1989455"/>
            <a:ext cx="609600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b="1" u="sng" dirty="0">
                <a:solidFill>
                  <a:srgbClr val="0070C0"/>
                </a:solidFill>
                <a:latin typeface="Arial" panose="020B0604020202020204" pitchFamily="34" charset="0"/>
                <a:sym typeface="+mn-ea"/>
              </a:rPr>
              <a:t>使用演示：修改为</a:t>
            </a:r>
            <a:r>
              <a:rPr lang="en-US" altLang="zh-CN" u="sng" dirty="0">
                <a:solidFill>
                  <a:srgbClr val="0070C0"/>
                </a:solidFill>
                <a:latin typeface="Arial" panose="020B0604020202020204" pitchFamily="34" charset="0"/>
                <a:sym typeface="+mn-ea"/>
              </a:rPr>
              <a:t>READ UNCOMMITTED</a:t>
            </a:r>
            <a:endParaRPr lang="en-US" altLang="zh-CN" sz="1200" u="sng" dirty="0" smtClean="0">
              <a:solidFill>
                <a:srgbClr val="0070C0"/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48"/>
          <p:cNvSpPr txBox="1"/>
          <p:nvPr/>
        </p:nvSpPr>
        <p:spPr>
          <a:xfrm>
            <a:off x="3970020" y="3014345"/>
            <a:ext cx="4359275" cy="829945"/>
          </a:xfrm>
          <a:prstGeom prst="rect">
            <a:avLst/>
          </a:prstGeom>
          <a:noFill/>
        </p:spPr>
        <p:txBody>
          <a:bodyPr wrap="square" lIns="91443" tIns="45720" rIns="91443" bIns="45720" rtlCol="0">
            <a:spAutoFit/>
          </a:bodyPr>
          <a:lstStyle/>
          <a:p>
            <a:r>
              <a:rPr lang="zh-CN" altLang="en-US" sz="48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事务处理</a:t>
            </a:r>
            <a:endParaRPr lang="zh-CN" altLang="en-US" sz="48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" name="TextBox 48"/>
          <p:cNvSpPr txBox="1"/>
          <p:nvPr/>
        </p:nvSpPr>
        <p:spPr>
          <a:xfrm>
            <a:off x="1626870" y="2809240"/>
            <a:ext cx="1734820" cy="1106805"/>
          </a:xfrm>
          <a:prstGeom prst="rect">
            <a:avLst/>
          </a:prstGeom>
          <a:noFill/>
        </p:spPr>
        <p:txBody>
          <a:bodyPr wrap="square" lIns="91443" tIns="45720" rIns="91443" bIns="45720" rtlCol="0">
            <a:spAutoFit/>
          </a:bodyPr>
          <a:lstStyle/>
          <a:p>
            <a:r>
              <a:rPr lang="en-US" altLang="en-GB" sz="6600" b="1" dirty="0">
                <a:solidFill>
                  <a:srgbClr val="FAFAF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8.1</a:t>
            </a:r>
            <a:endParaRPr lang="en-US" altLang="en-GB" sz="6600" b="1" dirty="0">
              <a:solidFill>
                <a:srgbClr val="FAFAF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 txBox="1"/>
          <p:nvPr/>
        </p:nvSpPr>
        <p:spPr>
          <a:xfrm>
            <a:off x="1143691" y="266995"/>
            <a:ext cx="3895536" cy="506086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8.2.2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修改隔离级别</a:t>
            </a:r>
            <a:endParaRPr lang="zh-CN" altLang="en-US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270635" y="1413510"/>
            <a:ext cx="3490595" cy="8299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b="1" u="sng" dirty="0">
                <a:solidFill>
                  <a:srgbClr val="0070C0"/>
                </a:solidFill>
                <a:latin typeface="Arial" panose="020B0604020202020204" pitchFamily="34" charset="0"/>
                <a:sym typeface="+mn-ea"/>
              </a:rPr>
              <a:t>修改隔离级别</a:t>
            </a:r>
            <a:endParaRPr lang="zh-CN" altLang="en-US" b="1" u="sng" dirty="0">
              <a:solidFill>
                <a:srgbClr val="0070C0"/>
              </a:solidFill>
              <a:latin typeface="Arial" panose="020B0604020202020204" pitchFamily="34" charset="0"/>
              <a:sym typeface="+mn-ea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lang="zh-CN" altLang="en-US" b="1" u="sng" dirty="0">
              <a:solidFill>
                <a:srgbClr val="0070C0"/>
              </a:solidFill>
              <a:latin typeface="Arial" panose="020B0604020202020204" pitchFamily="34" charset="0"/>
              <a:sym typeface="+mn-ea"/>
            </a:endParaRPr>
          </a:p>
        </p:txBody>
      </p:sp>
      <p:grpSp>
        <p:nvGrpSpPr>
          <p:cNvPr id="54278" name="组合 4"/>
          <p:cNvGrpSpPr/>
          <p:nvPr/>
        </p:nvGrpSpPr>
        <p:grpSpPr>
          <a:xfrm>
            <a:off x="1390650" y="2035175"/>
            <a:ext cx="7466013" cy="4081463"/>
            <a:chOff x="1240970" y="1994829"/>
            <a:chExt cx="7466155" cy="4083582"/>
          </a:xfrm>
        </p:grpSpPr>
        <p:sp>
          <p:nvSpPr>
            <p:cNvPr id="53257" name="矩形 2"/>
            <p:cNvSpPr/>
            <p:nvPr/>
          </p:nvSpPr>
          <p:spPr>
            <a:xfrm>
              <a:off x="1240970" y="2456831"/>
              <a:ext cx="7466155" cy="362158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# ① </a:t>
              </a:r>
              <a:r>
                <a:rPr lang="zh-CN" altLang="en-US" sz="1400" dirty="0">
                  <a:latin typeface="Courier New" panose="02070309020205020404" pitchFamily="49" charset="0"/>
                </a:rPr>
                <a:t>修改事务隔离级别</a:t>
              </a:r>
              <a:endParaRPr lang="zh-CN" altLang="en-US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mysql&gt; SET SESSION TRANSACTION ISOLATION LEVEL </a:t>
              </a:r>
              <a:r>
                <a:rPr lang="en-US" altLang="zh-CN" sz="1400" dirty="0">
                  <a:solidFill>
                    <a:srgbClr val="FF0000"/>
                  </a:solidFill>
                  <a:latin typeface="Courier New" panose="02070309020205020404" pitchFamily="49" charset="0"/>
                </a:rPr>
                <a:t>REPEATABLE READ</a:t>
              </a:r>
              <a:r>
                <a:rPr lang="en-US" altLang="zh-CN" sz="1400" dirty="0">
                  <a:latin typeface="Courier New" panose="02070309020205020404" pitchFamily="49" charset="0"/>
                </a:rPr>
                <a:t>;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Query OK, 0 rows affected (0.00 sec)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# ② </a:t>
              </a:r>
              <a:r>
                <a:rPr lang="zh-CN" altLang="en-US" sz="1400" dirty="0">
                  <a:latin typeface="Courier New" panose="02070309020205020404" pitchFamily="49" charset="0"/>
                </a:rPr>
                <a:t>查看是否修改成功</a:t>
              </a:r>
              <a:endParaRPr lang="zh-CN" altLang="en-US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mysql&gt; SELECT @@session.transaction_isolation;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+---------------------------------+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| @@session.transaction_isolation |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+---------------------------------+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| </a:t>
              </a:r>
              <a:r>
                <a:rPr lang="en-US" altLang="zh-CN" sz="1400" dirty="0">
                  <a:solidFill>
                    <a:srgbClr val="FF0000"/>
                  </a:solidFill>
                  <a:latin typeface="Courier New" panose="02070309020205020404" pitchFamily="49" charset="0"/>
                </a:rPr>
                <a:t>REPEATABLE-READ</a:t>
              </a:r>
              <a:r>
                <a:rPr lang="en-US" altLang="zh-CN" sz="1400" dirty="0">
                  <a:latin typeface="Courier New" panose="02070309020205020404" pitchFamily="49" charset="0"/>
                </a:rPr>
                <a:t>                 |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+---------------------------------+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1 row in set (0.00 sec)</a:t>
              </a:r>
              <a:endParaRPr lang="en-US" altLang="zh-CN" sz="1400" dirty="0">
                <a:latin typeface="Courier New" panose="02070309020205020404" pitchFamily="49" charset="0"/>
              </a:endParaRPr>
            </a:p>
          </p:txBody>
        </p:sp>
        <p:sp>
          <p:nvSpPr>
            <p:cNvPr id="53258" name="矩形 3"/>
            <p:cNvSpPr/>
            <p:nvPr/>
          </p:nvSpPr>
          <p:spPr>
            <a:xfrm>
              <a:off x="1495175" y="1994829"/>
              <a:ext cx="4693425" cy="36952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zh-CN" altLang="en-US" b="1" u="sng" dirty="0">
                  <a:solidFill>
                    <a:srgbClr val="0070C0"/>
                  </a:solidFill>
                  <a:latin typeface="Arial" panose="020B0604020202020204" pitchFamily="34" charset="0"/>
                </a:rPr>
                <a:t>使用演示：修改为默认</a:t>
              </a:r>
              <a:r>
                <a:rPr lang="en-US" altLang="zh-CN" u="sng" dirty="0">
                  <a:solidFill>
                    <a:srgbClr val="0070C0"/>
                  </a:solidFill>
                  <a:latin typeface="Arial" panose="020B0604020202020204" pitchFamily="34" charset="0"/>
                </a:rPr>
                <a:t>REPEATABLE READ</a:t>
              </a:r>
              <a:endParaRPr lang="zh-CN" altLang="zh-CN" b="1" u="sng" dirty="0">
                <a:solidFill>
                  <a:srgbClr val="0070C0"/>
                </a:solidFill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4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 txBox="1"/>
          <p:nvPr/>
        </p:nvSpPr>
        <p:spPr>
          <a:xfrm>
            <a:off x="1143691" y="266995"/>
            <a:ext cx="3895536" cy="506086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8.2.2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修改隔离级别</a:t>
            </a:r>
            <a:endParaRPr lang="zh-CN" altLang="en-US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19" name="组合 12"/>
          <p:cNvGrpSpPr/>
          <p:nvPr/>
        </p:nvGrpSpPr>
        <p:grpSpPr>
          <a:xfrm>
            <a:off x="371475" y="1273175"/>
            <a:ext cx="2232025" cy="503238"/>
            <a:chOff x="6444208" y="1011134"/>
            <a:chExt cx="2232248" cy="504056"/>
          </a:xfrm>
        </p:grpSpPr>
        <p:grpSp>
          <p:nvGrpSpPr>
            <p:cNvPr id="3" name="组合 13"/>
            <p:cNvGrpSpPr/>
            <p:nvPr/>
          </p:nvGrpSpPr>
          <p:grpSpPr>
            <a:xfrm>
              <a:off x="6444208" y="1011134"/>
              <a:ext cx="2232248" cy="504056"/>
              <a:chOff x="1547664" y="2780928"/>
              <a:chExt cx="2232248" cy="504056"/>
            </a:xfrm>
          </p:grpSpPr>
          <p:sp>
            <p:nvSpPr>
              <p:cNvPr id="22" name="椭圆 21"/>
              <p:cNvSpPr/>
              <p:nvPr/>
            </p:nvSpPr>
            <p:spPr>
              <a:xfrm>
                <a:off x="1547664" y="2780928"/>
                <a:ext cx="503288" cy="504056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黑体" panose="02010609060101010101" charset="-122"/>
                    <a:ea typeface="黑体" panose="02010609060101010101" charset="-122"/>
                    <a:cs typeface="+mn-cs"/>
                  </a:rPr>
                  <a:t>多</a:t>
                </a:r>
                <a:endParaRPr kumimoji="0" lang="zh-CN" altLang="en-US" sz="1800" b="1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黑体" panose="02010609060101010101" charset="-122"/>
                  <a:ea typeface="黑体" panose="02010609060101010101" charset="-122"/>
                  <a:cs typeface="+mn-cs"/>
                </a:endParaRPr>
              </a:p>
            </p:txBody>
          </p:sp>
          <p:sp>
            <p:nvSpPr>
              <p:cNvPr id="23" name="椭圆 22"/>
              <p:cNvSpPr/>
              <p:nvPr/>
            </p:nvSpPr>
            <p:spPr>
              <a:xfrm>
                <a:off x="2123985" y="2780928"/>
                <a:ext cx="503287" cy="504056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黑体" panose="02010609060101010101" charset="-122"/>
                    <a:ea typeface="黑体" panose="02010609060101010101" charset="-122"/>
                    <a:cs typeface="+mn-cs"/>
                  </a:rPr>
                  <a:t>学</a:t>
                </a:r>
                <a:endParaRPr kumimoji="0" lang="zh-CN" altLang="en-US" sz="1800" b="1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黑体" panose="02010609060101010101" charset="-122"/>
                  <a:ea typeface="黑体" panose="02010609060101010101" charset="-122"/>
                  <a:cs typeface="+mn-cs"/>
                </a:endParaRPr>
              </a:p>
            </p:txBody>
          </p:sp>
          <p:sp>
            <p:nvSpPr>
              <p:cNvPr id="24" name="椭圆 23"/>
              <p:cNvSpPr/>
              <p:nvPr/>
            </p:nvSpPr>
            <p:spPr>
              <a:xfrm>
                <a:off x="2700304" y="2780928"/>
                <a:ext cx="503288" cy="504056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黑体" panose="02010609060101010101" charset="-122"/>
                    <a:ea typeface="黑体" panose="02010609060101010101" charset="-122"/>
                    <a:cs typeface="+mn-cs"/>
                  </a:rPr>
                  <a:t>一</a:t>
                </a:r>
                <a:endParaRPr kumimoji="0" lang="zh-CN" altLang="en-US" sz="1800" b="1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黑体" panose="02010609060101010101" charset="-122"/>
                  <a:ea typeface="黑体" panose="02010609060101010101" charset="-122"/>
                  <a:cs typeface="+mn-cs"/>
                </a:endParaRPr>
              </a:p>
            </p:txBody>
          </p:sp>
          <p:sp>
            <p:nvSpPr>
              <p:cNvPr id="25" name="椭圆 24"/>
              <p:cNvSpPr/>
              <p:nvPr/>
            </p:nvSpPr>
            <p:spPr>
              <a:xfrm>
                <a:off x="3276625" y="2780928"/>
                <a:ext cx="503287" cy="504056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黑体" panose="02010609060101010101" charset="-122"/>
                    <a:ea typeface="黑体" panose="02010609060101010101" charset="-122"/>
                    <a:cs typeface="+mn-cs"/>
                  </a:rPr>
                  <a:t>招</a:t>
                </a:r>
                <a:endParaRPr kumimoji="0" lang="zh-CN" altLang="en-US" sz="1800" b="1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黑体" panose="02010609060101010101" charset="-122"/>
                  <a:ea typeface="黑体" panose="02010609060101010101" charset="-122"/>
                  <a:cs typeface="+mn-cs"/>
                </a:endParaRPr>
              </a:p>
            </p:txBody>
          </p:sp>
        </p:grpSp>
        <p:cxnSp>
          <p:nvCxnSpPr>
            <p:cNvPr id="21" name="直接连接符 20"/>
            <p:cNvCxnSpPr/>
            <p:nvPr/>
          </p:nvCxnSpPr>
          <p:spPr>
            <a:xfrm>
              <a:off x="6444208" y="1726416"/>
              <a:ext cx="2232248" cy="0"/>
            </a:xfrm>
            <a:prstGeom prst="line">
              <a:avLst/>
            </a:prstGeom>
            <a:ln w="19050">
              <a:gradFill flip="none" rotWithShape="1">
                <a:gsLst>
                  <a:gs pos="100000">
                    <a:srgbClr val="C00000"/>
                  </a:gs>
                  <a:gs pos="20000">
                    <a:srgbClr val="FF0000"/>
                  </a:gs>
                  <a:gs pos="0">
                    <a:schemeClr val="bg1"/>
                  </a:gs>
                </a:gsLst>
                <a:path path="circle">
                  <a:fillToRect l="100000" t="100000"/>
                </a:path>
                <a:tileRect r="-100000" b="-100000"/>
              </a:gradFill>
              <a:prstDash val="solid"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矩形 38"/>
          <p:cNvSpPr>
            <a:spLocks noChangeArrowheads="1"/>
          </p:cNvSpPr>
          <p:nvPr/>
        </p:nvSpPr>
        <p:spPr bwMode="auto">
          <a:xfrm>
            <a:off x="2801938" y="1403350"/>
            <a:ext cx="58785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只读事务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5301" name="矩形 3"/>
          <p:cNvSpPr/>
          <p:nvPr/>
        </p:nvSpPr>
        <p:spPr>
          <a:xfrm>
            <a:off x="1028700" y="2349500"/>
            <a:ext cx="9037320" cy="11988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lnSpc>
                <a:spcPct val="150000"/>
              </a:lnSpc>
            </a:pPr>
            <a:r>
              <a:rPr lang="zh-CN" altLang="zh-CN" dirty="0">
                <a:latin typeface="Arial" panose="020B0604020202020204" pitchFamily="34" charset="0"/>
              </a:rPr>
              <a:t>事务的默认访问模式为</a:t>
            </a:r>
            <a:r>
              <a:rPr lang="en-US" altLang="zh-CN" dirty="0">
                <a:latin typeface="Arial" panose="020B0604020202020204" pitchFamily="34" charset="0"/>
              </a:rPr>
              <a:t> </a:t>
            </a: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READ WRITE</a:t>
            </a:r>
            <a:r>
              <a:rPr lang="zh-CN" altLang="zh-CN" dirty="0">
                <a:latin typeface="Arial" panose="020B0604020202020204" pitchFamily="34" charset="0"/>
              </a:rPr>
              <a:t>（读</a:t>
            </a:r>
            <a:r>
              <a:rPr lang="en-US" altLang="zh-CN" dirty="0">
                <a:latin typeface="Arial" panose="020B0604020202020204" pitchFamily="34" charset="0"/>
              </a:rPr>
              <a:t>/</a:t>
            </a:r>
            <a:r>
              <a:rPr lang="zh-CN" altLang="zh-CN" dirty="0">
                <a:latin typeface="Arial" panose="020B0604020202020204" pitchFamily="34" charset="0"/>
              </a:rPr>
              <a:t>写模式）</a:t>
            </a:r>
            <a:r>
              <a:rPr lang="zh-CN" altLang="en-US" dirty="0">
                <a:latin typeface="Arial" panose="020B0604020202020204" pitchFamily="34" charset="0"/>
              </a:rPr>
              <a:t>，</a:t>
            </a:r>
            <a:endParaRPr lang="en-US" altLang="zh-CN" dirty="0"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zh-CN" dirty="0">
                <a:latin typeface="Arial" panose="020B0604020202020204" pitchFamily="34" charset="0"/>
              </a:rPr>
              <a:t>事务可以执行</a:t>
            </a:r>
            <a:r>
              <a:rPr lang="zh-CN" altLang="en-US" dirty="0">
                <a:latin typeface="Arial" panose="020B0604020202020204" pitchFamily="34" charset="0"/>
              </a:rPr>
              <a:t>：</a:t>
            </a:r>
            <a:r>
              <a:rPr lang="zh-CN" altLang="zh-CN" b="1" dirty="0">
                <a:solidFill>
                  <a:srgbClr val="0D74C9"/>
                </a:solidFill>
                <a:latin typeface="Arial" panose="020B0604020202020204" pitchFamily="34" charset="0"/>
              </a:rPr>
              <a:t>读</a:t>
            </a:r>
            <a:r>
              <a:rPr lang="zh-CN" altLang="zh-CN" dirty="0">
                <a:latin typeface="Arial" panose="020B0604020202020204" pitchFamily="34" charset="0"/>
              </a:rPr>
              <a:t>（查询）或</a:t>
            </a:r>
            <a:r>
              <a:rPr lang="en-US" altLang="zh-CN" dirty="0">
                <a:latin typeface="Arial" panose="020B0604020202020204" pitchFamily="34" charset="0"/>
              </a:rPr>
              <a:t> </a:t>
            </a:r>
            <a:r>
              <a:rPr lang="zh-CN" altLang="zh-CN" b="1" dirty="0">
                <a:solidFill>
                  <a:srgbClr val="0D74C9"/>
                </a:solidFill>
                <a:latin typeface="Arial" panose="020B0604020202020204" pitchFamily="34" charset="0"/>
              </a:rPr>
              <a:t>写</a:t>
            </a:r>
            <a:r>
              <a:rPr lang="zh-CN" altLang="zh-CN" dirty="0">
                <a:latin typeface="Arial" panose="020B0604020202020204" pitchFamily="34" charset="0"/>
              </a:rPr>
              <a:t>（更改、插入、删除等）操作。</a:t>
            </a:r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5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55301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 txBox="1"/>
          <p:nvPr/>
        </p:nvSpPr>
        <p:spPr>
          <a:xfrm>
            <a:off x="1143691" y="266995"/>
            <a:ext cx="3895536" cy="506086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8.2.2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修改隔离级别</a:t>
            </a:r>
            <a:endParaRPr lang="zh-CN" altLang="en-US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55299" name="组合 12"/>
          <p:cNvGrpSpPr/>
          <p:nvPr/>
        </p:nvGrpSpPr>
        <p:grpSpPr>
          <a:xfrm>
            <a:off x="371475" y="1273175"/>
            <a:ext cx="2232025" cy="503238"/>
            <a:chOff x="6444208" y="1011134"/>
            <a:chExt cx="2232248" cy="504056"/>
          </a:xfrm>
        </p:grpSpPr>
        <p:grpSp>
          <p:nvGrpSpPr>
            <p:cNvPr id="55304" name="组合 13"/>
            <p:cNvGrpSpPr/>
            <p:nvPr/>
          </p:nvGrpSpPr>
          <p:grpSpPr>
            <a:xfrm>
              <a:off x="6444208" y="1011134"/>
              <a:ext cx="2232248" cy="504056"/>
              <a:chOff x="1547664" y="2780928"/>
              <a:chExt cx="2232248" cy="504056"/>
            </a:xfrm>
          </p:grpSpPr>
          <p:sp>
            <p:nvSpPr>
              <p:cNvPr id="4" name="椭圆 3"/>
              <p:cNvSpPr/>
              <p:nvPr/>
            </p:nvSpPr>
            <p:spPr>
              <a:xfrm>
                <a:off x="1547664" y="2780928"/>
                <a:ext cx="503288" cy="504056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黑体" panose="02010609060101010101" charset="-122"/>
                    <a:ea typeface="黑体" panose="02010609060101010101" charset="-122"/>
                    <a:cs typeface="+mn-cs"/>
                  </a:rPr>
                  <a:t>多</a:t>
                </a:r>
                <a:endParaRPr kumimoji="0" lang="zh-CN" altLang="en-US" sz="1800" b="1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黑体" panose="02010609060101010101" charset="-122"/>
                  <a:ea typeface="黑体" panose="02010609060101010101" charset="-122"/>
                  <a:cs typeface="+mn-cs"/>
                </a:endParaRPr>
              </a:p>
            </p:txBody>
          </p:sp>
          <p:sp>
            <p:nvSpPr>
              <p:cNvPr id="5" name="椭圆 4"/>
              <p:cNvSpPr/>
              <p:nvPr/>
            </p:nvSpPr>
            <p:spPr>
              <a:xfrm>
                <a:off x="2123985" y="2780928"/>
                <a:ext cx="503287" cy="504056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黑体" panose="02010609060101010101" charset="-122"/>
                    <a:ea typeface="黑体" panose="02010609060101010101" charset="-122"/>
                    <a:cs typeface="+mn-cs"/>
                  </a:rPr>
                  <a:t>学</a:t>
                </a:r>
                <a:endParaRPr kumimoji="0" lang="zh-CN" altLang="en-US" sz="1800" b="1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黑体" panose="02010609060101010101" charset="-122"/>
                  <a:ea typeface="黑体" panose="02010609060101010101" charset="-122"/>
                  <a:cs typeface="+mn-cs"/>
                </a:endParaRPr>
              </a:p>
            </p:txBody>
          </p:sp>
          <p:sp>
            <p:nvSpPr>
              <p:cNvPr id="6" name="椭圆 5"/>
              <p:cNvSpPr/>
              <p:nvPr/>
            </p:nvSpPr>
            <p:spPr>
              <a:xfrm>
                <a:off x="2700304" y="2780928"/>
                <a:ext cx="503288" cy="504056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黑体" panose="02010609060101010101" charset="-122"/>
                    <a:ea typeface="黑体" panose="02010609060101010101" charset="-122"/>
                    <a:cs typeface="+mn-cs"/>
                  </a:rPr>
                  <a:t>一</a:t>
                </a:r>
                <a:endParaRPr kumimoji="0" lang="zh-CN" altLang="en-US" sz="1800" b="1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黑体" panose="02010609060101010101" charset="-122"/>
                  <a:ea typeface="黑体" panose="02010609060101010101" charset="-122"/>
                  <a:cs typeface="+mn-cs"/>
                </a:endParaRPr>
              </a:p>
            </p:txBody>
          </p:sp>
          <p:sp>
            <p:nvSpPr>
              <p:cNvPr id="7" name="椭圆 6"/>
              <p:cNvSpPr/>
              <p:nvPr/>
            </p:nvSpPr>
            <p:spPr>
              <a:xfrm>
                <a:off x="3276625" y="2780928"/>
                <a:ext cx="503287" cy="504056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黑体" panose="02010609060101010101" charset="-122"/>
                    <a:ea typeface="黑体" panose="02010609060101010101" charset="-122"/>
                    <a:cs typeface="+mn-cs"/>
                  </a:rPr>
                  <a:t>招</a:t>
                </a:r>
                <a:endParaRPr kumimoji="0" lang="zh-CN" altLang="en-US" sz="1800" b="1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黑体" panose="02010609060101010101" charset="-122"/>
                  <a:ea typeface="黑体" panose="02010609060101010101" charset="-122"/>
                  <a:cs typeface="+mn-cs"/>
                </a:endParaRPr>
              </a:p>
            </p:txBody>
          </p:sp>
        </p:grpSp>
        <p:cxnSp>
          <p:nvCxnSpPr>
            <p:cNvPr id="8" name="直接连接符 7"/>
            <p:cNvCxnSpPr/>
            <p:nvPr/>
          </p:nvCxnSpPr>
          <p:spPr>
            <a:xfrm>
              <a:off x="6444208" y="1726416"/>
              <a:ext cx="2232248" cy="0"/>
            </a:xfrm>
            <a:prstGeom prst="line">
              <a:avLst/>
            </a:prstGeom>
            <a:ln w="19050">
              <a:gradFill flip="none" rotWithShape="1">
                <a:gsLst>
                  <a:gs pos="100000">
                    <a:srgbClr val="C00000"/>
                  </a:gs>
                  <a:gs pos="20000">
                    <a:srgbClr val="FF0000"/>
                  </a:gs>
                  <a:gs pos="0">
                    <a:schemeClr val="bg1"/>
                  </a:gs>
                </a:gsLst>
                <a:path path="circle">
                  <a:fillToRect l="100000" t="100000"/>
                </a:path>
                <a:tileRect r="-100000" b="-100000"/>
              </a:gradFill>
              <a:prstDash val="solid"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矩形 38"/>
          <p:cNvSpPr>
            <a:spLocks noChangeArrowheads="1"/>
          </p:cNvSpPr>
          <p:nvPr/>
        </p:nvSpPr>
        <p:spPr bwMode="auto">
          <a:xfrm>
            <a:off x="2801938" y="1403350"/>
            <a:ext cx="58785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只读事务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" name="矩形 3"/>
          <p:cNvSpPr/>
          <p:nvPr/>
        </p:nvSpPr>
        <p:spPr>
          <a:xfrm>
            <a:off x="1022350" y="2273300"/>
            <a:ext cx="9026525" cy="11988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lnSpc>
                <a:spcPct val="150000"/>
              </a:lnSpc>
            </a:pPr>
            <a:r>
              <a:rPr lang="zh-CN" altLang="zh-CN" dirty="0">
                <a:latin typeface="Arial" panose="020B0604020202020204" pitchFamily="34" charset="0"/>
              </a:rPr>
              <a:t>若开发需要，可以将事务的访问模式设置为</a:t>
            </a: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READ ONLY</a:t>
            </a:r>
            <a:r>
              <a:rPr lang="zh-CN" altLang="zh-CN" dirty="0">
                <a:latin typeface="Arial" panose="020B0604020202020204" pitchFamily="34" charset="0"/>
              </a:rPr>
              <a:t>（只读模式），禁止对表进行更改。</a:t>
            </a:r>
            <a:endParaRPr lang="zh-CN" altLang="zh-CN" dirty="0">
              <a:latin typeface="Arial" panose="020B0604020202020204" pitchFamily="34" charset="0"/>
            </a:endParaRPr>
          </a:p>
        </p:txBody>
      </p:sp>
      <p:sp>
        <p:nvSpPr>
          <p:cNvPr id="27" name="圆角矩形 26"/>
          <p:cNvSpPr/>
          <p:nvPr/>
        </p:nvSpPr>
        <p:spPr>
          <a:xfrm>
            <a:off x="1183005" y="3399155"/>
            <a:ext cx="8150860" cy="199834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2700" cap="flat" cmpd="sng">
            <a:solidFill>
              <a:srgbClr val="00ACE6"/>
            </a:solidFill>
            <a:prstDash val="sysDot"/>
            <a:headEnd type="none" w="med" len="med"/>
            <a:tailEnd type="none" w="med" len="med"/>
          </a:ln>
        </p:spPr>
        <p:txBody>
          <a:bodyPr/>
          <a:p>
            <a:pPr eaLnBrk="1" hangingPunct="1"/>
            <a:endParaRPr lang="zh-CN" altLang="en-US" dirty="0">
              <a:latin typeface="Times New Roman" panose="02020603050405020304" charset="0"/>
              <a:ea typeface="Times New Roman" panose="02020603050405020304" charset="0"/>
            </a:endParaRPr>
          </a:p>
        </p:txBody>
      </p:sp>
      <p:sp>
        <p:nvSpPr>
          <p:cNvPr id="28" name="矩形 27"/>
          <p:cNvSpPr>
            <a:spLocks noChangeArrowheads="1"/>
          </p:cNvSpPr>
          <p:nvPr/>
        </p:nvSpPr>
        <p:spPr bwMode="auto">
          <a:xfrm>
            <a:off x="1489075" y="3526155"/>
            <a:ext cx="8298180" cy="1753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# </a:t>
            </a:r>
            <a:r>
              <a:rPr kumimoji="0" lang="zh-CN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① 设置只读事务</a:t>
            </a:r>
            <a:endParaRPr kumimoji="0" lang="zh-CN" altLang="zh-CN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SET [SESSION | GLOBAL] TRANSACTION </a:t>
            </a: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READ ONLY</a:t>
            </a:r>
            <a:endParaRPr kumimoji="0" lang="zh-CN" altLang="zh-CN" sz="18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# </a:t>
            </a:r>
            <a:r>
              <a:rPr kumimoji="0" lang="zh-CN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② 恢复成读写事务</a:t>
            </a:r>
            <a:endParaRPr kumimoji="0" lang="zh-CN" altLang="zh-CN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SET [SESSION | GLOBAL] TRANSACTION </a:t>
            </a: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READ WRITE</a:t>
            </a:r>
            <a:endParaRPr kumimoji="0" lang="zh-CN" altLang="zh-CN" sz="18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Title 1"/>
          <p:cNvSpPr txBox="1"/>
          <p:nvPr/>
        </p:nvSpPr>
        <p:spPr>
          <a:xfrm>
            <a:off x="1144326" y="262550"/>
            <a:ext cx="3895536" cy="506086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8.2.2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修改隔离级别</a:t>
            </a:r>
            <a:endParaRPr lang="zh-CN" altLang="en-US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7" grpId="0" bldLvl="0" animBg="1"/>
      <p:bldP spid="28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" name="Title 1"/>
          <p:cNvSpPr txBox="1"/>
          <p:nvPr/>
        </p:nvSpPr>
        <p:spPr>
          <a:xfrm>
            <a:off x="1144270" y="262255"/>
            <a:ext cx="4556760" cy="506095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R="0" defTabSz="914400">
              <a:buClrTx/>
              <a:buSzTx/>
              <a:buFontTx/>
              <a:buNone/>
              <a:defRPr/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8.2.3  MySQL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的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4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种隔离级别</a:t>
            </a:r>
            <a:endParaRPr lang="zh-CN" altLang="en-US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" name="矩形 3"/>
          <p:cNvSpPr/>
          <p:nvPr/>
        </p:nvSpPr>
        <p:spPr>
          <a:xfrm>
            <a:off x="855980" y="2370455"/>
            <a:ext cx="5477510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en-US" altLang="zh-CN" u="sng" dirty="0">
                <a:solidFill>
                  <a:srgbClr val="0D74C9"/>
                </a:solidFill>
                <a:latin typeface="Arial" panose="020B0604020202020204" pitchFamily="34" charset="0"/>
              </a:rPr>
              <a:t>READ UNCOMMITTED</a:t>
            </a:r>
            <a:r>
              <a:rPr lang="zh-CN" altLang="zh-CN" b="1" u="sng" dirty="0">
                <a:solidFill>
                  <a:srgbClr val="0D74C9"/>
                </a:solidFill>
                <a:latin typeface="Arial" panose="020B0604020202020204" pitchFamily="34" charset="0"/>
              </a:rPr>
              <a:t>（读取未提交）</a:t>
            </a:r>
            <a:endParaRPr lang="zh-CN" altLang="zh-CN" u="sng" dirty="0">
              <a:solidFill>
                <a:srgbClr val="0D74C9"/>
              </a:solidFill>
              <a:latin typeface="Arial" panose="020B0604020202020204" pitchFamily="34" charset="0"/>
            </a:endParaRPr>
          </a:p>
        </p:txBody>
      </p:sp>
      <p:sp>
        <p:nvSpPr>
          <p:cNvPr id="12" name="矩形 4"/>
          <p:cNvSpPr/>
          <p:nvPr/>
        </p:nvSpPr>
        <p:spPr>
          <a:xfrm>
            <a:off x="817880" y="2941955"/>
            <a:ext cx="10392410" cy="15684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lnSpc>
                <a:spcPct val="200000"/>
              </a:lnSpc>
            </a:pPr>
            <a:r>
              <a:rPr lang="zh-CN" altLang="zh-CN" dirty="0">
                <a:latin typeface="Arial" panose="020B0604020202020204" pitchFamily="34" charset="0"/>
              </a:rPr>
              <a:t>事务中</a:t>
            </a:r>
            <a:r>
              <a:rPr lang="zh-CN" altLang="zh-CN" b="1" dirty="0">
                <a:solidFill>
                  <a:srgbClr val="0D74C9"/>
                </a:solidFill>
                <a:latin typeface="Arial" panose="020B0604020202020204" pitchFamily="34" charset="0"/>
              </a:rPr>
              <a:t>最低</a:t>
            </a:r>
            <a:r>
              <a:rPr lang="zh-CN" altLang="zh-CN" dirty="0">
                <a:latin typeface="Arial" panose="020B0604020202020204" pitchFamily="34" charset="0"/>
              </a:rPr>
              <a:t>的级别，可以读取到其他事务中</a:t>
            </a:r>
            <a:r>
              <a:rPr lang="zh-CN" altLang="zh-CN" b="1" dirty="0">
                <a:solidFill>
                  <a:srgbClr val="0D74C9"/>
                </a:solidFill>
                <a:latin typeface="Arial" panose="020B0604020202020204" pitchFamily="34" charset="0"/>
              </a:rPr>
              <a:t>未提交</a:t>
            </a:r>
            <a:r>
              <a:rPr lang="zh-CN" altLang="zh-CN" dirty="0">
                <a:latin typeface="Arial" panose="020B0604020202020204" pitchFamily="34" charset="0"/>
              </a:rPr>
              <a:t>的数据</a:t>
            </a:r>
            <a:r>
              <a:rPr lang="zh-CN" altLang="en-US" dirty="0">
                <a:latin typeface="Arial" panose="020B0604020202020204" pitchFamily="34" charset="0"/>
              </a:rPr>
              <a:t>。</a:t>
            </a:r>
            <a:endParaRPr lang="en-US" altLang="zh-CN" dirty="0">
              <a:latin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r>
              <a:rPr lang="zh-CN" altLang="zh-CN" dirty="0">
                <a:latin typeface="Arial" panose="020B0604020202020204" pitchFamily="34" charset="0"/>
              </a:rPr>
              <a:t>也称为脏读（</a:t>
            </a: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Dirty Read</a:t>
            </a:r>
            <a:r>
              <a:rPr lang="zh-CN" altLang="zh-CN" dirty="0">
                <a:latin typeface="Arial" panose="020B0604020202020204" pitchFamily="34" charset="0"/>
              </a:rPr>
              <a:t>）</a:t>
            </a:r>
            <a:r>
              <a:rPr lang="zh-CN" altLang="en-US" dirty="0">
                <a:latin typeface="Arial" panose="020B0604020202020204" pitchFamily="34" charset="0"/>
              </a:rPr>
              <a:t>：</a:t>
            </a:r>
            <a:r>
              <a:rPr lang="zh-CN" altLang="zh-CN" dirty="0">
                <a:latin typeface="Arial" panose="020B0604020202020204" pitchFamily="34" charset="0"/>
              </a:rPr>
              <a:t>一个事务读取了另外一个事务未提交的数据。</a:t>
            </a:r>
            <a:endParaRPr lang="zh-CN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charRg st="0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charRg st="0" end="2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charRg st="27" end="6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charRg st="27" end="6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 build="p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" name="Title 1"/>
          <p:cNvSpPr txBox="1"/>
          <p:nvPr/>
        </p:nvSpPr>
        <p:spPr>
          <a:xfrm>
            <a:off x="1144270" y="262255"/>
            <a:ext cx="4556760" cy="506095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R="0" defTabSz="914400">
              <a:buClrTx/>
              <a:buSzTx/>
              <a:buFontTx/>
              <a:buNone/>
              <a:defRPr/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8.2.3  MySQL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的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4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种隔离级别</a:t>
            </a:r>
            <a:endParaRPr lang="zh-CN" altLang="en-US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" name="矩形 2"/>
          <p:cNvSpPr/>
          <p:nvPr/>
        </p:nvSpPr>
        <p:spPr>
          <a:xfrm>
            <a:off x="952500" y="2209800"/>
            <a:ext cx="9671050" cy="28613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0D74C9"/>
                </a:solidFill>
                <a:latin typeface="Arial" panose="020B0604020202020204" pitchFamily="34" charset="0"/>
              </a:rPr>
              <a:t>情景模拟</a:t>
            </a:r>
            <a:r>
              <a:rPr lang="zh-CN" altLang="en-US" dirty="0">
                <a:latin typeface="Arial" panose="020B0604020202020204" pitchFamily="34" charset="0"/>
              </a:rPr>
              <a:t>：</a:t>
            </a:r>
            <a:r>
              <a:rPr lang="en-US" altLang="zh-CN" dirty="0">
                <a:solidFill>
                  <a:srgbClr val="FF0000"/>
                </a:solidFill>
                <a:latin typeface="Arial" panose="020B0604020202020204" pitchFamily="34" charset="0"/>
              </a:rPr>
              <a:t>Alex</a:t>
            </a:r>
            <a:r>
              <a:rPr lang="zh-CN" altLang="zh-CN" dirty="0">
                <a:latin typeface="Arial" panose="020B0604020202020204" pitchFamily="34" charset="0"/>
              </a:rPr>
              <a:t>给</a:t>
            </a:r>
            <a:r>
              <a:rPr lang="en-US" altLang="zh-CN" dirty="0">
                <a:solidFill>
                  <a:srgbClr val="00B050"/>
                </a:solidFill>
                <a:latin typeface="Arial" panose="020B0604020202020204" pitchFamily="34" charset="0"/>
              </a:rPr>
              <a:t>Bill</a:t>
            </a:r>
            <a:r>
              <a:rPr lang="zh-CN" altLang="zh-CN" dirty="0">
                <a:latin typeface="Arial" panose="020B0604020202020204" pitchFamily="34" charset="0"/>
              </a:rPr>
              <a:t>转账</a:t>
            </a:r>
            <a:r>
              <a:rPr lang="en-US" altLang="zh-CN" dirty="0">
                <a:latin typeface="Arial" panose="020B0604020202020204" pitchFamily="34" charset="0"/>
              </a:rPr>
              <a:t>100</a:t>
            </a:r>
            <a:r>
              <a:rPr lang="zh-CN" altLang="zh-CN" dirty="0">
                <a:latin typeface="Arial" panose="020B0604020202020204" pitchFamily="34" charset="0"/>
              </a:rPr>
              <a:t>元购买商品</a:t>
            </a:r>
            <a:r>
              <a:rPr lang="zh-CN" altLang="en-US" dirty="0">
                <a:latin typeface="Arial" panose="020B0604020202020204" pitchFamily="34" charset="0"/>
              </a:rPr>
              <a:t>。</a:t>
            </a:r>
            <a:endParaRPr lang="en-US" altLang="zh-CN" dirty="0"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FF0000"/>
                </a:solidFill>
                <a:latin typeface="Arial" panose="020B0604020202020204" pitchFamily="34" charset="0"/>
              </a:rPr>
              <a:t>Alex</a:t>
            </a:r>
            <a:r>
              <a:rPr lang="zh-CN" altLang="zh-CN" dirty="0">
                <a:latin typeface="Arial" panose="020B0604020202020204" pitchFamily="34" charset="0"/>
              </a:rPr>
              <a:t>开启事务后转账，但不提交事务，通知</a:t>
            </a:r>
            <a:r>
              <a:rPr lang="en-US" altLang="zh-CN" dirty="0">
                <a:solidFill>
                  <a:srgbClr val="00B050"/>
                </a:solidFill>
                <a:latin typeface="Arial" panose="020B0604020202020204" pitchFamily="34" charset="0"/>
              </a:rPr>
              <a:t>Bill</a:t>
            </a:r>
            <a:r>
              <a:rPr lang="zh-CN" altLang="zh-CN" dirty="0">
                <a:latin typeface="Arial" panose="020B0604020202020204" pitchFamily="34" charset="0"/>
              </a:rPr>
              <a:t>来查询，</a:t>
            </a:r>
            <a:endParaRPr lang="en-US" altLang="zh-CN" dirty="0"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zh-CN" dirty="0">
                <a:latin typeface="Arial" panose="020B0604020202020204" pitchFamily="34" charset="0"/>
              </a:rPr>
              <a:t>如果</a:t>
            </a:r>
            <a:r>
              <a:rPr lang="en-US" altLang="zh-CN" dirty="0">
                <a:solidFill>
                  <a:srgbClr val="00B050"/>
                </a:solidFill>
                <a:latin typeface="Arial" panose="020B0604020202020204" pitchFamily="34" charset="0"/>
              </a:rPr>
              <a:t>Bill</a:t>
            </a:r>
            <a:r>
              <a:rPr lang="zh-CN" altLang="zh-CN" dirty="0">
                <a:latin typeface="Arial" panose="020B0604020202020204" pitchFamily="34" charset="0"/>
              </a:rPr>
              <a:t>的隔离级别较低，就会读取到</a:t>
            </a:r>
            <a:r>
              <a:rPr lang="en-US" altLang="zh-CN" dirty="0">
                <a:solidFill>
                  <a:srgbClr val="FF0000"/>
                </a:solidFill>
                <a:latin typeface="Arial" panose="020B0604020202020204" pitchFamily="34" charset="0"/>
              </a:rPr>
              <a:t>Alex</a:t>
            </a:r>
            <a:r>
              <a:rPr lang="zh-CN" altLang="zh-CN" dirty="0">
                <a:latin typeface="Arial" panose="020B0604020202020204" pitchFamily="34" charset="0"/>
              </a:rPr>
              <a:t>的事务中</a:t>
            </a:r>
            <a:r>
              <a:rPr lang="zh-CN" altLang="zh-CN" b="1" dirty="0">
                <a:solidFill>
                  <a:srgbClr val="0D74C9"/>
                </a:solidFill>
                <a:latin typeface="Arial" panose="020B0604020202020204" pitchFamily="34" charset="0"/>
              </a:rPr>
              <a:t>未提交的数据</a:t>
            </a:r>
            <a:r>
              <a:rPr lang="zh-CN" altLang="zh-CN" dirty="0">
                <a:latin typeface="Arial" panose="020B0604020202020204" pitchFamily="34" charset="0"/>
              </a:rPr>
              <a:t>，</a:t>
            </a:r>
            <a:endParaRPr lang="en-US" altLang="zh-CN" dirty="0"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zh-CN" dirty="0">
                <a:latin typeface="Arial" panose="020B0604020202020204" pitchFamily="34" charset="0"/>
              </a:rPr>
              <a:t>发现</a:t>
            </a:r>
            <a:r>
              <a:rPr lang="en-US" altLang="zh-CN" dirty="0">
                <a:solidFill>
                  <a:srgbClr val="FF0000"/>
                </a:solidFill>
                <a:latin typeface="Arial" panose="020B0604020202020204" pitchFamily="34" charset="0"/>
              </a:rPr>
              <a:t>Alex</a:t>
            </a:r>
            <a:r>
              <a:rPr lang="zh-CN" altLang="zh-CN" dirty="0">
                <a:latin typeface="Arial" panose="020B0604020202020204" pitchFamily="34" charset="0"/>
              </a:rPr>
              <a:t>确实给自己转了</a:t>
            </a:r>
            <a:r>
              <a:rPr lang="en-US" altLang="zh-CN" dirty="0">
                <a:latin typeface="Arial" panose="020B0604020202020204" pitchFamily="34" charset="0"/>
              </a:rPr>
              <a:t>100</a:t>
            </a:r>
            <a:r>
              <a:rPr lang="zh-CN" altLang="zh-CN" dirty="0">
                <a:latin typeface="Arial" panose="020B0604020202020204" pitchFamily="34" charset="0"/>
              </a:rPr>
              <a:t>元，就给</a:t>
            </a:r>
            <a:r>
              <a:rPr lang="en-US" altLang="zh-CN" dirty="0">
                <a:solidFill>
                  <a:srgbClr val="FF0000"/>
                </a:solidFill>
                <a:latin typeface="Arial" panose="020B0604020202020204" pitchFamily="34" charset="0"/>
              </a:rPr>
              <a:t>Alex</a:t>
            </a:r>
            <a:r>
              <a:rPr lang="zh-CN" altLang="zh-CN" dirty="0">
                <a:latin typeface="Arial" panose="020B0604020202020204" pitchFamily="34" charset="0"/>
              </a:rPr>
              <a:t>发货。</a:t>
            </a:r>
            <a:endParaRPr lang="en-US" altLang="zh-CN" dirty="0"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zh-CN" dirty="0">
                <a:latin typeface="Arial" panose="020B0604020202020204" pitchFamily="34" charset="0"/>
              </a:rPr>
              <a:t>等</a:t>
            </a:r>
            <a:r>
              <a:rPr lang="en-US" altLang="zh-CN" dirty="0">
                <a:solidFill>
                  <a:srgbClr val="00B050"/>
                </a:solidFill>
                <a:latin typeface="Arial" panose="020B0604020202020204" pitchFamily="34" charset="0"/>
              </a:rPr>
              <a:t>Bill</a:t>
            </a:r>
            <a:r>
              <a:rPr lang="zh-CN" altLang="zh-CN" dirty="0">
                <a:latin typeface="Arial" panose="020B0604020202020204" pitchFamily="34" charset="0"/>
              </a:rPr>
              <a:t>发货成功后，</a:t>
            </a:r>
            <a:r>
              <a:rPr lang="en-US" altLang="zh-CN" dirty="0">
                <a:solidFill>
                  <a:srgbClr val="FF0000"/>
                </a:solidFill>
                <a:latin typeface="Arial" panose="020B0604020202020204" pitchFamily="34" charset="0"/>
              </a:rPr>
              <a:t>Alex</a:t>
            </a:r>
            <a:r>
              <a:rPr lang="zh-CN" altLang="zh-CN" dirty="0">
                <a:latin typeface="Arial" panose="020B0604020202020204" pitchFamily="34" charset="0"/>
              </a:rPr>
              <a:t>将事务</a:t>
            </a:r>
            <a:r>
              <a:rPr lang="zh-CN" altLang="zh-CN" b="1" dirty="0">
                <a:solidFill>
                  <a:srgbClr val="0D74C9"/>
                </a:solidFill>
                <a:latin typeface="Arial" panose="020B0604020202020204" pitchFamily="34" charset="0"/>
              </a:rPr>
              <a:t>回滚</a:t>
            </a:r>
            <a:r>
              <a:rPr lang="zh-CN" altLang="zh-CN" dirty="0">
                <a:latin typeface="Arial" panose="020B0604020202020204" pitchFamily="34" charset="0"/>
              </a:rPr>
              <a:t>，</a:t>
            </a:r>
            <a:r>
              <a:rPr lang="en-US" altLang="zh-CN" dirty="0">
                <a:solidFill>
                  <a:srgbClr val="00B050"/>
                </a:solidFill>
                <a:latin typeface="Arial" panose="020B0604020202020204" pitchFamily="34" charset="0"/>
              </a:rPr>
              <a:t>Bill</a:t>
            </a:r>
            <a:r>
              <a:rPr lang="zh-CN" altLang="zh-CN" dirty="0">
                <a:latin typeface="Arial" panose="020B0604020202020204" pitchFamily="34" charset="0"/>
              </a:rPr>
              <a:t>就会受到损失。</a:t>
            </a:r>
            <a:endParaRPr lang="zh-CN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charRg st="0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charRg st="0" end="2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charRg st="26" end="5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">
                                            <p:txEl>
                                              <p:charRg st="26" end="5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charRg st="56" end="9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>
                                            <p:txEl>
                                              <p:charRg st="56" end="9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charRg st="91" end="1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3">
                                            <p:txEl>
                                              <p:charRg st="91" end="1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charRg st="119" end="15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3">
                                            <p:txEl>
                                              <p:charRg st="119" end="15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" name="Title 1"/>
          <p:cNvSpPr txBox="1"/>
          <p:nvPr/>
        </p:nvSpPr>
        <p:spPr>
          <a:xfrm>
            <a:off x="1144270" y="262255"/>
            <a:ext cx="4556760" cy="506095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R="0" defTabSz="914400">
              <a:buClrTx/>
              <a:buSzTx/>
              <a:buFontTx/>
              <a:buNone/>
              <a:defRPr/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8.2.3  MySQL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的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4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种隔离级别</a:t>
            </a:r>
            <a:endParaRPr lang="zh-CN" altLang="en-US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173605" y="2657475"/>
            <a:ext cx="5333365" cy="1314450"/>
            <a:chOff x="2363788" y="2632075"/>
            <a:chExt cx="4695825" cy="1314450"/>
          </a:xfrm>
        </p:grpSpPr>
        <p:pic>
          <p:nvPicPr>
            <p:cNvPr id="58378" name="Picture 7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2363788" y="2632075"/>
              <a:ext cx="3400425" cy="1314450"/>
            </a:xfrm>
            <a:prstGeom prst="rect">
              <a:avLst/>
            </a:prstGeom>
            <a:noFill/>
            <a:ln w="28575">
              <a:noFill/>
            </a:ln>
          </p:spPr>
        </p:pic>
        <p:sp>
          <p:nvSpPr>
            <p:cNvPr id="58379" name="矩形 2"/>
            <p:cNvSpPr/>
            <p:nvPr/>
          </p:nvSpPr>
          <p:spPr>
            <a:xfrm>
              <a:off x="6028562" y="3024982"/>
              <a:ext cx="1031051" cy="46037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p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</a:rPr>
                <a:t>客户端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</a:rPr>
                <a:t>A</a:t>
              </a:r>
              <a:endParaRPr lang="zh-CN" altLang="en-US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171700" y="4194175"/>
            <a:ext cx="5335270" cy="1314450"/>
            <a:chOff x="2336801" y="4194175"/>
            <a:chExt cx="4697412" cy="1314450"/>
          </a:xfrm>
        </p:grpSpPr>
        <p:pic>
          <p:nvPicPr>
            <p:cNvPr id="58376" name="Picture 8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2336801" y="4194175"/>
              <a:ext cx="3400425" cy="1314450"/>
            </a:xfrm>
            <a:prstGeom prst="rect">
              <a:avLst/>
            </a:prstGeom>
            <a:noFill/>
            <a:ln w="28575">
              <a:noFill/>
            </a:ln>
          </p:spPr>
        </p:pic>
        <p:sp>
          <p:nvSpPr>
            <p:cNvPr id="58377" name="矩形 3"/>
            <p:cNvSpPr/>
            <p:nvPr/>
          </p:nvSpPr>
          <p:spPr>
            <a:xfrm>
              <a:off x="6003162" y="4666734"/>
              <a:ext cx="1031051" cy="46037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p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</a:rPr>
                <a:t>客户端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</a:rPr>
                <a:t>B</a:t>
              </a:r>
              <a:endParaRPr lang="zh-CN" altLang="en-US" dirty="0">
                <a:latin typeface="Arial" panose="020B0604020202020204" pitchFamily="34" charset="0"/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1104900" y="2095500"/>
            <a:ext cx="2840990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zh-CN" altLang="en-US" b="1" dirty="0">
                <a:solidFill>
                  <a:srgbClr val="0D74C9"/>
                </a:solidFill>
                <a:latin typeface="Arial" panose="020B0604020202020204" pitchFamily="34" charset="0"/>
              </a:rPr>
              <a:t>脏读</a:t>
            </a:r>
            <a:r>
              <a:rPr lang="zh-CN" altLang="en-US" dirty="0">
                <a:latin typeface="Arial" panose="020B0604020202020204" pitchFamily="34" charset="0"/>
              </a:rPr>
              <a:t>效果演示：</a:t>
            </a:r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60424" name="组合 4"/>
          <p:cNvGrpSpPr/>
          <p:nvPr/>
        </p:nvGrpSpPr>
        <p:grpSpPr>
          <a:xfrm>
            <a:off x="1336675" y="2263775"/>
            <a:ext cx="7466013" cy="1200150"/>
            <a:chOff x="1240970" y="1994829"/>
            <a:chExt cx="7466155" cy="1201194"/>
          </a:xfrm>
        </p:grpSpPr>
        <p:sp>
          <p:nvSpPr>
            <p:cNvPr id="59401" name="矩形 2"/>
            <p:cNvSpPr/>
            <p:nvPr/>
          </p:nvSpPr>
          <p:spPr>
            <a:xfrm>
              <a:off x="1240970" y="2456831"/>
              <a:ext cx="7466155" cy="73919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# </a:t>
              </a:r>
              <a:r>
                <a:rPr lang="zh-CN" altLang="en-US" sz="1400" dirty="0">
                  <a:latin typeface="Courier New" panose="02070309020205020404" pitchFamily="49" charset="0"/>
                </a:rPr>
                <a:t>客户端</a:t>
              </a:r>
              <a:r>
                <a:rPr lang="en-US" altLang="zh-CN" sz="1400" dirty="0">
                  <a:latin typeface="Courier New" panose="02070309020205020404" pitchFamily="49" charset="0"/>
                </a:rPr>
                <a:t>B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mysql&gt; SET SESSION TRANSACTION ISOLATION LEVEL </a:t>
              </a:r>
              <a:r>
                <a:rPr lang="en-US" altLang="zh-CN" sz="1400" dirty="0">
                  <a:solidFill>
                    <a:srgbClr val="FF0000"/>
                  </a:solidFill>
                  <a:latin typeface="Courier New" panose="02070309020205020404" pitchFamily="49" charset="0"/>
                </a:rPr>
                <a:t>READ UNCOMMITTED</a:t>
              </a:r>
              <a:r>
                <a:rPr lang="en-US" altLang="zh-CN" sz="1400" dirty="0">
                  <a:latin typeface="Courier New" panose="02070309020205020404" pitchFamily="49" charset="0"/>
                </a:rPr>
                <a:t>;</a:t>
              </a:r>
              <a:endParaRPr lang="en-US" altLang="zh-CN" sz="1400" dirty="0">
                <a:latin typeface="Courier New" panose="02070309020205020404" pitchFamily="49" charset="0"/>
              </a:endParaRPr>
            </a:p>
          </p:txBody>
        </p:sp>
        <p:sp>
          <p:nvSpPr>
            <p:cNvPr id="59402" name="矩形 3"/>
            <p:cNvSpPr/>
            <p:nvPr/>
          </p:nvSpPr>
          <p:spPr>
            <a:xfrm>
              <a:off x="1495175" y="1994829"/>
              <a:ext cx="3837983" cy="36959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zh-CN" altLang="en-US" b="1" u="sng" dirty="0">
                  <a:solidFill>
                    <a:srgbClr val="0070C0"/>
                  </a:solidFill>
                  <a:latin typeface="Arial" panose="020B0604020202020204" pitchFamily="34" charset="0"/>
                </a:rPr>
                <a:t>设置客户端</a:t>
              </a:r>
              <a:r>
                <a:rPr lang="en-US" altLang="zh-CN" u="sng" dirty="0">
                  <a:solidFill>
                    <a:srgbClr val="0070C0"/>
                  </a:solidFill>
                  <a:latin typeface="Arial" panose="020B0604020202020204" pitchFamily="34" charset="0"/>
                </a:rPr>
                <a:t>B</a:t>
              </a:r>
              <a:r>
                <a:rPr lang="zh-CN" altLang="en-US" b="1" u="sng" dirty="0">
                  <a:solidFill>
                    <a:srgbClr val="0070C0"/>
                  </a:solidFill>
                  <a:latin typeface="Arial" panose="020B0604020202020204" pitchFamily="34" charset="0"/>
                </a:rPr>
                <a:t>的隔离级别，允许脏读</a:t>
              </a:r>
              <a:endParaRPr lang="zh-CN" altLang="zh-CN" b="1" u="sng" dirty="0">
                <a:solidFill>
                  <a:srgbClr val="0070C0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11" name="Title 1"/>
          <p:cNvSpPr txBox="1"/>
          <p:nvPr/>
        </p:nvSpPr>
        <p:spPr>
          <a:xfrm>
            <a:off x="1144270" y="262255"/>
            <a:ext cx="4556760" cy="506095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R="0" defTabSz="914400">
              <a:buClrTx/>
              <a:buSzTx/>
              <a:buFontTx/>
              <a:buNone/>
              <a:defRPr/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8.2.3  MySQL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的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4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种隔离级别</a:t>
            </a:r>
            <a:endParaRPr lang="zh-CN" altLang="en-US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0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" name="Title 1"/>
          <p:cNvSpPr txBox="1"/>
          <p:nvPr/>
        </p:nvSpPr>
        <p:spPr>
          <a:xfrm>
            <a:off x="1144270" y="262255"/>
            <a:ext cx="4556760" cy="506095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R="0" defTabSz="914400">
              <a:buClrTx/>
              <a:buSzTx/>
              <a:buFontTx/>
              <a:buNone/>
              <a:defRPr/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8.2.3  MySQL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的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4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种隔离级别</a:t>
            </a:r>
            <a:endParaRPr lang="zh-CN" altLang="en-US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61448" name="组合 4"/>
          <p:cNvGrpSpPr/>
          <p:nvPr/>
        </p:nvGrpSpPr>
        <p:grpSpPr>
          <a:xfrm>
            <a:off x="1422400" y="2262188"/>
            <a:ext cx="7466013" cy="3140075"/>
            <a:chOff x="1240970" y="1994829"/>
            <a:chExt cx="7466155" cy="3140204"/>
          </a:xfrm>
        </p:grpSpPr>
        <p:sp>
          <p:nvSpPr>
            <p:cNvPr id="60425" name="矩形 2"/>
            <p:cNvSpPr/>
            <p:nvPr/>
          </p:nvSpPr>
          <p:spPr>
            <a:xfrm>
              <a:off x="1240970" y="2456831"/>
              <a:ext cx="7466155" cy="267820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# </a:t>
              </a:r>
              <a:r>
                <a:rPr lang="zh-CN" altLang="en-US" sz="1400" dirty="0">
                  <a:latin typeface="Courier New" panose="02070309020205020404" pitchFamily="49" charset="0"/>
                </a:rPr>
                <a:t>客户端</a:t>
              </a:r>
              <a:r>
                <a:rPr lang="en-US" altLang="zh-CN" sz="1400" dirty="0">
                  <a:latin typeface="Courier New" panose="02070309020205020404" pitchFamily="49" charset="0"/>
                </a:rPr>
                <a:t>B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mysql&gt; SELECT name, money FROM sh_user WHERE name = 'Bill';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+------+---------+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| name | money   |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+------+---------+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| Bill | </a:t>
              </a:r>
              <a:r>
                <a:rPr lang="en-US" altLang="zh-CN" sz="1400" dirty="0">
                  <a:solidFill>
                    <a:srgbClr val="FF0000"/>
                  </a:solidFill>
                  <a:latin typeface="Courier New" panose="02070309020205020404" pitchFamily="49" charset="0"/>
                </a:rPr>
                <a:t>1100.00</a:t>
              </a:r>
              <a:r>
                <a:rPr lang="en-US" altLang="zh-CN" sz="1400" dirty="0">
                  <a:latin typeface="Courier New" panose="02070309020205020404" pitchFamily="49" charset="0"/>
                </a:rPr>
                <a:t> |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+------+---------+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1 rows in set (0.00 sec)</a:t>
              </a:r>
              <a:endParaRPr lang="en-US" altLang="zh-CN" sz="1400" dirty="0">
                <a:latin typeface="Courier New" panose="02070309020205020404" pitchFamily="49" charset="0"/>
              </a:endParaRPr>
            </a:p>
          </p:txBody>
        </p:sp>
        <p:sp>
          <p:nvSpPr>
            <p:cNvPr id="60426" name="矩形 3"/>
            <p:cNvSpPr/>
            <p:nvPr/>
          </p:nvSpPr>
          <p:spPr>
            <a:xfrm>
              <a:off x="1495175" y="1994829"/>
              <a:ext cx="3499743" cy="36940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zh-CN" altLang="en-US" b="1" u="sng" dirty="0">
                  <a:solidFill>
                    <a:srgbClr val="0070C0"/>
                  </a:solidFill>
                  <a:latin typeface="Arial" panose="020B0604020202020204" pitchFamily="34" charset="0"/>
                </a:rPr>
                <a:t>在客户端</a:t>
              </a:r>
              <a:r>
                <a:rPr lang="en-US" altLang="zh-CN" u="sng" dirty="0">
                  <a:solidFill>
                    <a:srgbClr val="0070C0"/>
                  </a:solidFill>
                  <a:latin typeface="Arial" panose="020B0604020202020204" pitchFamily="34" charset="0"/>
                </a:rPr>
                <a:t>B</a:t>
              </a:r>
              <a:r>
                <a:rPr lang="zh-CN" altLang="en-US" b="1" u="sng" dirty="0">
                  <a:solidFill>
                    <a:srgbClr val="0070C0"/>
                  </a:solidFill>
                  <a:latin typeface="Arial" panose="020B0604020202020204" pitchFamily="34" charset="0"/>
                </a:rPr>
                <a:t>中查询</a:t>
              </a:r>
              <a:r>
                <a:rPr lang="en-US" altLang="zh-CN" u="sng" dirty="0">
                  <a:solidFill>
                    <a:srgbClr val="0070C0"/>
                  </a:solidFill>
                  <a:latin typeface="Arial" panose="020B0604020202020204" pitchFamily="34" charset="0"/>
                </a:rPr>
                <a:t>Bill</a:t>
              </a:r>
              <a:r>
                <a:rPr lang="zh-CN" altLang="en-US" b="1" u="sng" dirty="0">
                  <a:solidFill>
                    <a:srgbClr val="0070C0"/>
                  </a:solidFill>
                  <a:latin typeface="Arial" panose="020B0604020202020204" pitchFamily="34" charset="0"/>
                </a:rPr>
                <a:t>当前的金额</a:t>
              </a:r>
              <a:endParaRPr lang="zh-CN" altLang="zh-CN" b="1" u="sng" dirty="0">
                <a:solidFill>
                  <a:srgbClr val="0070C0"/>
                </a:solidFill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" name="Title 1"/>
          <p:cNvSpPr txBox="1"/>
          <p:nvPr/>
        </p:nvSpPr>
        <p:spPr>
          <a:xfrm>
            <a:off x="1144270" y="262255"/>
            <a:ext cx="4556760" cy="506095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R="0" defTabSz="914400">
              <a:buClrTx/>
              <a:buSzTx/>
              <a:buFontTx/>
              <a:buNone/>
              <a:defRPr/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8.2.3  MySQL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的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4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种隔离级别</a:t>
            </a:r>
            <a:endParaRPr lang="zh-CN" altLang="en-US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62471" name="组合 4"/>
          <p:cNvGrpSpPr/>
          <p:nvPr/>
        </p:nvGrpSpPr>
        <p:grpSpPr>
          <a:xfrm>
            <a:off x="1422400" y="2262188"/>
            <a:ext cx="7466013" cy="1820862"/>
            <a:chOff x="1240970" y="1994829"/>
            <a:chExt cx="7466155" cy="1820575"/>
          </a:xfrm>
        </p:grpSpPr>
        <p:sp>
          <p:nvSpPr>
            <p:cNvPr id="61449" name="矩形 2"/>
            <p:cNvSpPr/>
            <p:nvPr/>
          </p:nvSpPr>
          <p:spPr>
            <a:xfrm>
              <a:off x="1240970" y="2456831"/>
              <a:ext cx="7466155" cy="135857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# </a:t>
              </a:r>
              <a:r>
                <a:rPr lang="zh-CN" altLang="en-US" sz="1400" dirty="0">
                  <a:latin typeface="Courier New" panose="02070309020205020404" pitchFamily="49" charset="0"/>
                </a:rPr>
                <a:t>客户端</a:t>
              </a:r>
              <a:r>
                <a:rPr lang="en-US" altLang="zh-CN" sz="1400" dirty="0">
                  <a:latin typeface="Courier New" panose="02070309020205020404" pitchFamily="49" charset="0"/>
                </a:rPr>
                <a:t>A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mysql&gt; START TRANSACTION;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mysql&gt; UPDATE sh_user SET money = money - 100 WHERE name = 'Alex';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mysql&gt; UPDATE sh_user SET money = money + 100 WHERE name = 'Bill';</a:t>
              </a:r>
              <a:endParaRPr lang="en-US" altLang="zh-CN" sz="1400" dirty="0">
                <a:latin typeface="Courier New" panose="02070309020205020404" pitchFamily="49" charset="0"/>
              </a:endParaRPr>
            </a:p>
          </p:txBody>
        </p:sp>
        <p:sp>
          <p:nvSpPr>
            <p:cNvPr id="61450" name="矩形 3"/>
            <p:cNvSpPr/>
            <p:nvPr/>
          </p:nvSpPr>
          <p:spPr>
            <a:xfrm>
              <a:off x="1495175" y="1994829"/>
              <a:ext cx="2675783" cy="3692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zh-CN" altLang="en-US" b="1" u="sng" dirty="0">
                  <a:solidFill>
                    <a:srgbClr val="0070C0"/>
                  </a:solidFill>
                  <a:latin typeface="Arial" panose="020B0604020202020204" pitchFamily="34" charset="0"/>
                </a:rPr>
                <a:t>客户端</a:t>
              </a:r>
              <a:r>
                <a:rPr lang="en-US" altLang="zh-CN" u="sng" dirty="0">
                  <a:solidFill>
                    <a:srgbClr val="0070C0"/>
                  </a:solidFill>
                  <a:latin typeface="Arial" panose="020B0604020202020204" pitchFamily="34" charset="0"/>
                </a:rPr>
                <a:t>A</a:t>
              </a:r>
              <a:r>
                <a:rPr lang="zh-CN" altLang="en-US" b="1" u="sng" dirty="0">
                  <a:solidFill>
                    <a:srgbClr val="0070C0"/>
                  </a:solidFill>
                  <a:latin typeface="Arial" panose="020B0604020202020204" pitchFamily="34" charset="0"/>
                </a:rPr>
                <a:t>开启事务并转账</a:t>
              </a:r>
              <a:endParaRPr lang="zh-CN" altLang="zh-CN" b="1" u="sng" dirty="0">
                <a:solidFill>
                  <a:srgbClr val="0070C0"/>
                </a:solidFill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2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" name="Title 1"/>
          <p:cNvSpPr txBox="1"/>
          <p:nvPr/>
        </p:nvSpPr>
        <p:spPr>
          <a:xfrm>
            <a:off x="1144270" y="262255"/>
            <a:ext cx="4556760" cy="506095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R="0" defTabSz="914400">
              <a:buClrTx/>
              <a:buSzTx/>
              <a:buFontTx/>
              <a:buNone/>
              <a:defRPr/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8.2.3  MySQL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的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4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种隔离级别</a:t>
            </a:r>
            <a:endParaRPr lang="zh-CN" altLang="en-US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63495" name="组合 4"/>
          <p:cNvGrpSpPr/>
          <p:nvPr/>
        </p:nvGrpSpPr>
        <p:grpSpPr>
          <a:xfrm>
            <a:off x="1409700" y="2274888"/>
            <a:ext cx="7466013" cy="3140075"/>
            <a:chOff x="1240970" y="1994829"/>
            <a:chExt cx="7466155" cy="3140203"/>
          </a:xfrm>
        </p:grpSpPr>
        <p:sp>
          <p:nvSpPr>
            <p:cNvPr id="62474" name="矩形 2"/>
            <p:cNvSpPr/>
            <p:nvPr/>
          </p:nvSpPr>
          <p:spPr>
            <a:xfrm>
              <a:off x="1240970" y="2456831"/>
              <a:ext cx="7466155" cy="267820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# </a:t>
              </a:r>
              <a:r>
                <a:rPr lang="zh-CN" altLang="en-US" sz="1400" dirty="0">
                  <a:latin typeface="Courier New" panose="02070309020205020404" pitchFamily="49" charset="0"/>
                </a:rPr>
                <a:t>客户端</a:t>
              </a:r>
              <a:r>
                <a:rPr lang="en-US" altLang="zh-CN" sz="1400" dirty="0">
                  <a:latin typeface="Courier New" panose="02070309020205020404" pitchFamily="49" charset="0"/>
                </a:rPr>
                <a:t>B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mysql&gt; SELECT name, money FROM sh_user WHERE name = 'Bill';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+------+---------+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| name | money   |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+------+---------+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| Bill | </a:t>
              </a:r>
              <a:r>
                <a:rPr lang="en-US" altLang="zh-CN" sz="1400" dirty="0">
                  <a:solidFill>
                    <a:srgbClr val="FF0000"/>
                  </a:solidFill>
                  <a:latin typeface="Courier New" panose="02070309020205020404" pitchFamily="49" charset="0"/>
                </a:rPr>
                <a:t>1200.00</a:t>
              </a:r>
              <a:r>
                <a:rPr lang="en-US" altLang="zh-CN" sz="1400" dirty="0">
                  <a:latin typeface="Courier New" panose="02070309020205020404" pitchFamily="49" charset="0"/>
                </a:rPr>
                <a:t> |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+------+---------+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1 row in set (0.00 sec)</a:t>
              </a:r>
              <a:endParaRPr lang="en-US" altLang="zh-CN" sz="1400" dirty="0">
                <a:latin typeface="Courier New" panose="02070309020205020404" pitchFamily="49" charset="0"/>
              </a:endParaRPr>
            </a:p>
          </p:txBody>
        </p:sp>
        <p:sp>
          <p:nvSpPr>
            <p:cNvPr id="62475" name="矩形 3"/>
            <p:cNvSpPr/>
            <p:nvPr/>
          </p:nvSpPr>
          <p:spPr>
            <a:xfrm>
              <a:off x="1495175" y="1994829"/>
              <a:ext cx="4237138" cy="36940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zh-CN" altLang="en-US" b="1" u="sng" dirty="0">
                  <a:solidFill>
                    <a:srgbClr val="0070C0"/>
                  </a:solidFill>
                  <a:latin typeface="Arial" panose="020B0604020202020204" pitchFamily="34" charset="0"/>
                </a:rPr>
                <a:t>客户端</a:t>
              </a:r>
              <a:r>
                <a:rPr lang="en-US" altLang="zh-CN" u="sng" dirty="0">
                  <a:solidFill>
                    <a:srgbClr val="0070C0"/>
                  </a:solidFill>
                  <a:latin typeface="Arial" panose="020B0604020202020204" pitchFamily="34" charset="0"/>
                </a:rPr>
                <a:t>A</a:t>
              </a:r>
              <a:r>
                <a:rPr lang="zh-CN" altLang="en-US" b="1" u="sng" dirty="0">
                  <a:solidFill>
                    <a:srgbClr val="0070C0"/>
                  </a:solidFill>
                  <a:latin typeface="Arial" panose="020B0604020202020204" pitchFamily="34" charset="0"/>
                </a:rPr>
                <a:t>未提交事务，客户端</a:t>
              </a:r>
              <a:r>
                <a:rPr lang="en-US" altLang="zh-CN" u="sng" dirty="0">
                  <a:solidFill>
                    <a:srgbClr val="0070C0"/>
                  </a:solidFill>
                  <a:latin typeface="Arial" panose="020B0604020202020204" pitchFamily="34" charset="0"/>
                </a:rPr>
                <a:t>B</a:t>
              </a:r>
              <a:r>
                <a:rPr lang="zh-CN" altLang="en-US" b="1" u="sng" dirty="0">
                  <a:solidFill>
                    <a:srgbClr val="0070C0"/>
                  </a:solidFill>
                  <a:latin typeface="Arial" panose="020B0604020202020204" pitchFamily="34" charset="0"/>
                </a:rPr>
                <a:t>查询金额</a:t>
              </a:r>
              <a:endParaRPr lang="zh-CN" altLang="zh-CN" b="1" u="sng" dirty="0">
                <a:solidFill>
                  <a:srgbClr val="0070C0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5" name="TextBox 3"/>
          <p:cNvSpPr txBox="1"/>
          <p:nvPr/>
        </p:nvSpPr>
        <p:spPr>
          <a:xfrm>
            <a:off x="4203700" y="4349750"/>
            <a:ext cx="3829050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zh-CN" altLang="en-US" u="sng" dirty="0">
                <a:latin typeface="Arial" panose="020B0604020202020204" pitchFamily="34" charset="0"/>
              </a:rPr>
              <a:t>读取到了未提交的数据</a:t>
            </a:r>
            <a:endParaRPr lang="zh-CN" altLang="en-US" u="sng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3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 txBox="1"/>
          <p:nvPr/>
        </p:nvSpPr>
        <p:spPr>
          <a:xfrm>
            <a:off x="1143691" y="266995"/>
            <a:ext cx="3895536" cy="506086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8.1.1 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事务的概念</a:t>
            </a:r>
            <a:endParaRPr lang="zh-CN" altLang="en-US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44880" y="2215515"/>
            <a:ext cx="2797810" cy="3898265"/>
          </a:xfrm>
          <a:prstGeom prst="rect">
            <a:avLst/>
          </a:prstGeom>
        </p:spPr>
      </p:pic>
      <p:sp>
        <p:nvSpPr>
          <p:cNvPr id="13" name="椭圆形标注 12"/>
          <p:cNvSpPr/>
          <p:nvPr/>
        </p:nvSpPr>
        <p:spPr>
          <a:xfrm>
            <a:off x="2968625" y="1847215"/>
            <a:ext cx="2071370" cy="1493520"/>
          </a:xfrm>
          <a:prstGeom prst="wedgeEllipseCallout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en-US" altLang="zh-CN"/>
          </a:p>
        </p:txBody>
      </p:sp>
      <p:sp>
        <p:nvSpPr>
          <p:cNvPr id="14" name="TextBox 35"/>
          <p:cNvSpPr txBox="1">
            <a:spLocks noChangeArrowheads="1"/>
          </p:cNvSpPr>
          <p:nvPr/>
        </p:nvSpPr>
        <p:spPr bwMode="auto">
          <a:xfrm>
            <a:off x="3247390" y="1925320"/>
            <a:ext cx="1606550" cy="1228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先定一个</a:t>
            </a:r>
            <a:r>
              <a:rPr lang="zh-CN" altLang="en-US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小目标！</a:t>
            </a:r>
            <a:endParaRPr lang="zh-CN" altLang="en-US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5379720" y="3375660"/>
            <a:ext cx="6187440" cy="582295"/>
            <a:chOff x="8472" y="5316"/>
            <a:chExt cx="9744" cy="917"/>
          </a:xfrm>
        </p:grpSpPr>
        <p:sp>
          <p:nvSpPr>
            <p:cNvPr id="15" name="TextBox 35"/>
            <p:cNvSpPr txBox="1">
              <a:spLocks noChangeArrowheads="1"/>
            </p:cNvSpPr>
            <p:nvPr/>
          </p:nvSpPr>
          <p:spPr bwMode="auto">
            <a:xfrm>
              <a:off x="9159" y="5316"/>
              <a:ext cx="9057" cy="9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121917" tIns="60958" rIns="121917" bIns="60958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>
                <a:lnSpc>
                  <a:spcPct val="150000"/>
                </a:lnSpc>
              </a:pPr>
              <a:r>
                <a:rPr lang="zh-CN" altLang="en-US" sz="2000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了解什么是</a:t>
              </a:r>
              <a:r>
                <a:rPr lang="zh-CN" altLang="en-US" sz="2000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事务</a:t>
              </a:r>
              <a:endPara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9" name="组合 18"/>
            <p:cNvGrpSpPr/>
            <p:nvPr/>
          </p:nvGrpSpPr>
          <p:grpSpPr>
            <a:xfrm>
              <a:off x="8472" y="5571"/>
              <a:ext cx="638" cy="638"/>
              <a:chOff x="8881" y="4685"/>
              <a:chExt cx="638" cy="638"/>
            </a:xfrm>
          </p:grpSpPr>
          <p:sp>
            <p:nvSpPr>
              <p:cNvPr id="18" name="椭圆 17"/>
              <p:cNvSpPr/>
              <p:nvPr/>
            </p:nvSpPr>
            <p:spPr>
              <a:xfrm>
                <a:off x="8881" y="4685"/>
                <a:ext cx="638" cy="638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椭圆 16"/>
              <p:cNvSpPr/>
              <p:nvPr/>
            </p:nvSpPr>
            <p:spPr>
              <a:xfrm>
                <a:off x="8946" y="4750"/>
                <a:ext cx="508" cy="508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" name="Title 1"/>
          <p:cNvSpPr txBox="1"/>
          <p:nvPr/>
        </p:nvSpPr>
        <p:spPr>
          <a:xfrm>
            <a:off x="1144270" y="262255"/>
            <a:ext cx="4556760" cy="506095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R="0" defTabSz="914400">
              <a:buClrTx/>
              <a:buSzTx/>
              <a:buFontTx/>
              <a:buNone/>
              <a:defRPr/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8.2.3  MySQL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的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4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种隔离级别</a:t>
            </a:r>
            <a:endParaRPr lang="zh-CN" altLang="en-US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64519" name="组合 4"/>
          <p:cNvGrpSpPr/>
          <p:nvPr/>
        </p:nvGrpSpPr>
        <p:grpSpPr>
          <a:xfrm>
            <a:off x="1397000" y="2281238"/>
            <a:ext cx="7466013" cy="3435350"/>
            <a:chOff x="1240970" y="1994829"/>
            <a:chExt cx="7466155" cy="3437007"/>
          </a:xfrm>
        </p:grpSpPr>
        <p:sp>
          <p:nvSpPr>
            <p:cNvPr id="63497" name="矩形 2"/>
            <p:cNvSpPr/>
            <p:nvPr/>
          </p:nvSpPr>
          <p:spPr>
            <a:xfrm>
              <a:off x="1240970" y="2456831"/>
              <a:ext cx="7466155" cy="297500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# </a:t>
              </a:r>
              <a:r>
                <a:rPr lang="zh-CN" altLang="en-US" sz="1400" dirty="0">
                  <a:latin typeface="Courier New" panose="02070309020205020404" pitchFamily="49" charset="0"/>
                </a:rPr>
                <a:t>客户端</a:t>
              </a:r>
              <a:r>
                <a:rPr lang="en-US" altLang="zh-CN" sz="1400" dirty="0">
                  <a:latin typeface="Courier New" panose="02070309020205020404" pitchFamily="49" charset="0"/>
                </a:rPr>
                <a:t>B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mysql&gt; SET SESSION TRANSACTION ISOLATION LEVEL </a:t>
              </a:r>
              <a:r>
                <a:rPr lang="en-US" altLang="zh-CN" sz="1400" dirty="0">
                  <a:solidFill>
                    <a:srgbClr val="FF0000"/>
                  </a:solidFill>
                  <a:latin typeface="Courier New" panose="02070309020205020404" pitchFamily="49" charset="0"/>
                </a:rPr>
                <a:t>READ COMMITTED</a:t>
              </a:r>
              <a:r>
                <a:rPr lang="en-US" altLang="zh-CN" sz="1400" dirty="0">
                  <a:latin typeface="Courier New" panose="02070309020205020404" pitchFamily="49" charset="0"/>
                </a:rPr>
                <a:t>;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mysql&gt; SELECT name, money FROM sh_user WHERE name = 'Bill';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+------+---------+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| name | money   |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+------+---------+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| Bill | </a:t>
              </a:r>
              <a:r>
                <a:rPr lang="en-US" altLang="zh-CN" sz="1400" dirty="0">
                  <a:solidFill>
                    <a:srgbClr val="FF0000"/>
                  </a:solidFill>
                  <a:latin typeface="Courier New" panose="02070309020205020404" pitchFamily="49" charset="0"/>
                </a:rPr>
                <a:t>1100.00</a:t>
              </a:r>
              <a:r>
                <a:rPr lang="en-US" altLang="zh-CN" sz="1400" dirty="0">
                  <a:latin typeface="Courier New" panose="02070309020205020404" pitchFamily="49" charset="0"/>
                </a:rPr>
                <a:t> |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+------+---------+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1 row in set (0.00 sec)</a:t>
              </a:r>
              <a:endParaRPr lang="en-US" altLang="zh-CN" sz="1400" dirty="0">
                <a:latin typeface="Courier New" panose="02070309020205020404" pitchFamily="49" charset="0"/>
              </a:endParaRPr>
            </a:p>
          </p:txBody>
        </p:sp>
        <p:sp>
          <p:nvSpPr>
            <p:cNvPr id="63498" name="矩形 3"/>
            <p:cNvSpPr/>
            <p:nvPr/>
          </p:nvSpPr>
          <p:spPr>
            <a:xfrm>
              <a:off x="1495175" y="1994829"/>
              <a:ext cx="3206388" cy="36951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zh-CN" altLang="en-US" b="1" u="sng" dirty="0">
                  <a:solidFill>
                    <a:srgbClr val="0070C0"/>
                  </a:solidFill>
                  <a:latin typeface="Arial" panose="020B0604020202020204" pitchFamily="34" charset="0"/>
                </a:rPr>
                <a:t>提高隔离级别，解决脏读问题</a:t>
              </a:r>
              <a:endParaRPr lang="zh-CN" altLang="zh-CN" b="1" u="sng" dirty="0">
                <a:solidFill>
                  <a:srgbClr val="0070C0"/>
                </a:solidFill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4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" name="Title 1"/>
          <p:cNvSpPr txBox="1"/>
          <p:nvPr/>
        </p:nvSpPr>
        <p:spPr>
          <a:xfrm>
            <a:off x="1144270" y="262255"/>
            <a:ext cx="4556760" cy="506095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R="0" defTabSz="914400">
              <a:buClrTx/>
              <a:buSzTx/>
              <a:buFontTx/>
              <a:buNone/>
              <a:defRPr/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8.2.3  MySQL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的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4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种隔离级别</a:t>
            </a:r>
            <a:endParaRPr lang="zh-CN" altLang="en-US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66567" name="组合 4"/>
          <p:cNvGrpSpPr/>
          <p:nvPr/>
        </p:nvGrpSpPr>
        <p:grpSpPr>
          <a:xfrm>
            <a:off x="1485900" y="2351088"/>
            <a:ext cx="3614738" cy="1200150"/>
            <a:chOff x="1240971" y="1994829"/>
            <a:chExt cx="3614484" cy="1201195"/>
          </a:xfrm>
        </p:grpSpPr>
        <p:sp>
          <p:nvSpPr>
            <p:cNvPr id="64521" name="矩形 2"/>
            <p:cNvSpPr/>
            <p:nvPr/>
          </p:nvSpPr>
          <p:spPr>
            <a:xfrm>
              <a:off x="1240971" y="2456831"/>
              <a:ext cx="3289363" cy="73919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# </a:t>
              </a:r>
              <a:r>
                <a:rPr lang="zh-CN" altLang="en-US" sz="1400" dirty="0">
                  <a:latin typeface="Courier New" panose="02070309020205020404" pitchFamily="49" charset="0"/>
                </a:rPr>
                <a:t>客户端</a:t>
              </a:r>
              <a:r>
                <a:rPr lang="en-US" altLang="zh-CN" sz="1400" dirty="0">
                  <a:latin typeface="Courier New" panose="02070309020205020404" pitchFamily="49" charset="0"/>
                </a:rPr>
                <a:t>A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mysql&gt; ROLLBACK;</a:t>
              </a:r>
              <a:endParaRPr lang="en-US" altLang="zh-CN" sz="1400" dirty="0">
                <a:latin typeface="Courier New" panose="02070309020205020404" pitchFamily="49" charset="0"/>
              </a:endParaRPr>
            </a:p>
          </p:txBody>
        </p:sp>
        <p:sp>
          <p:nvSpPr>
            <p:cNvPr id="64522" name="矩形 3"/>
            <p:cNvSpPr/>
            <p:nvPr/>
          </p:nvSpPr>
          <p:spPr>
            <a:xfrm>
              <a:off x="1495175" y="1994829"/>
              <a:ext cx="3360280" cy="36959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zh-CN" altLang="en-US" b="1" u="sng" dirty="0">
                  <a:solidFill>
                    <a:srgbClr val="0070C0"/>
                  </a:solidFill>
                  <a:latin typeface="Arial" panose="020B0604020202020204" pitchFamily="34" charset="0"/>
                </a:rPr>
                <a:t>实验结束，回滚客户端</a:t>
              </a:r>
              <a:r>
                <a:rPr lang="en-US" altLang="zh-CN" u="sng" dirty="0">
                  <a:solidFill>
                    <a:srgbClr val="0070C0"/>
                  </a:solidFill>
                  <a:latin typeface="Arial" panose="020B0604020202020204" pitchFamily="34" charset="0"/>
                </a:rPr>
                <a:t>A</a:t>
              </a:r>
              <a:r>
                <a:rPr lang="zh-CN" altLang="en-US" b="1" u="sng" dirty="0">
                  <a:solidFill>
                    <a:srgbClr val="0070C0"/>
                  </a:solidFill>
                  <a:latin typeface="Arial" panose="020B0604020202020204" pitchFamily="34" charset="0"/>
                </a:rPr>
                <a:t>的事务</a:t>
              </a:r>
              <a:endParaRPr lang="zh-CN" altLang="zh-CN" b="1" u="sng" dirty="0">
                <a:solidFill>
                  <a:srgbClr val="0070C0"/>
                </a:solidFill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6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" name="Title 1"/>
          <p:cNvSpPr txBox="1"/>
          <p:nvPr/>
        </p:nvSpPr>
        <p:spPr>
          <a:xfrm>
            <a:off x="1144270" y="262255"/>
            <a:ext cx="4556760" cy="506095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R="0" defTabSz="914400">
              <a:buClrTx/>
              <a:buSzTx/>
              <a:buFontTx/>
              <a:buNone/>
              <a:defRPr/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8.2.3  MySQL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的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4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种隔离级别</a:t>
            </a:r>
            <a:endParaRPr lang="zh-CN" altLang="en-US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" name="矩形 3"/>
          <p:cNvSpPr/>
          <p:nvPr/>
        </p:nvSpPr>
        <p:spPr>
          <a:xfrm>
            <a:off x="1143953" y="2455228"/>
            <a:ext cx="3673475" cy="36988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u="sng" dirty="0">
                <a:solidFill>
                  <a:srgbClr val="0D74C9"/>
                </a:solidFill>
                <a:latin typeface="Arial" panose="020B0604020202020204" pitchFamily="34" charset="0"/>
              </a:rPr>
              <a:t>READ COMMITTED</a:t>
            </a:r>
            <a:r>
              <a:rPr lang="zh-CN" altLang="en-US" b="1" u="sng" dirty="0">
                <a:solidFill>
                  <a:srgbClr val="0D74C9"/>
                </a:solidFill>
                <a:latin typeface="Arial" panose="020B0604020202020204" pitchFamily="34" charset="0"/>
              </a:rPr>
              <a:t>（读取提交）</a:t>
            </a:r>
            <a:endParaRPr lang="zh-CN" altLang="en-US" b="1" u="sng" dirty="0">
              <a:solidFill>
                <a:srgbClr val="0D74C9"/>
              </a:solidFill>
              <a:latin typeface="Arial" panose="020B0604020202020204" pitchFamily="34" charset="0"/>
            </a:endParaRPr>
          </a:p>
        </p:txBody>
      </p:sp>
      <p:sp>
        <p:nvSpPr>
          <p:cNvPr id="12" name="矩形 4"/>
          <p:cNvSpPr>
            <a:spLocks noChangeArrowheads="1"/>
          </p:cNvSpPr>
          <p:nvPr/>
        </p:nvSpPr>
        <p:spPr bwMode="auto">
          <a:xfrm>
            <a:off x="1143953" y="2925128"/>
            <a:ext cx="8085138" cy="159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大多数</a:t>
            </a: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D74C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DBMS</a:t>
            </a:r>
            <a:r>
              <a:rPr kumimoji="0" lang="zh-CN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（如</a:t>
            </a: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D74C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SQL Server</a:t>
            </a:r>
            <a:r>
              <a:rPr kumimoji="0" lang="zh-CN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、</a:t>
            </a: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D74C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Oracle</a:t>
            </a:r>
            <a:r>
              <a:rPr kumimoji="0" lang="zh-CN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）的默认隔离级，</a:t>
            </a:r>
            <a:r>
              <a:rPr kumimoji="0" lang="zh-CN" alt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D74C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但不包括</a:t>
            </a: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D74C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MySQL</a:t>
            </a:r>
            <a:r>
              <a:rPr kumimoji="0" lang="zh-CN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。</a:t>
            </a:r>
            <a:endParaRPr kumimoji="0" lang="en-US" altLang="zh-CN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只能读取其他事务</a:t>
            </a:r>
            <a:r>
              <a:rPr kumimoji="0" lang="zh-CN" alt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D74C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已经提交</a:t>
            </a:r>
            <a:r>
              <a:rPr kumimoji="0" lang="zh-CN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的数据，避免了脏读问题。</a:t>
            </a:r>
            <a:endParaRPr kumimoji="0" lang="en-US" altLang="zh-CN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5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但是会出现</a:t>
            </a:r>
            <a:r>
              <a:rPr kumimoji="0" lang="zh-CN" alt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D74C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不可重复读</a:t>
            </a:r>
            <a:r>
              <a:rPr kumimoji="0" lang="zh-CN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（</a:t>
            </a: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D74C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NON-REPEATABLE READ</a:t>
            </a:r>
            <a:r>
              <a:rPr kumimoji="0" lang="zh-CN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）问题。</a:t>
            </a:r>
            <a:endParaRPr kumimoji="0" lang="zh-CN" alt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charRg st="0" end="4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charRg st="0" end="4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charRg st="45" end="7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charRg st="45" end="7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charRg st="71" end="10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>
                                            <p:txEl>
                                              <p:charRg st="71" end="10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 build="p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" name="Title 1"/>
          <p:cNvSpPr txBox="1"/>
          <p:nvPr/>
        </p:nvSpPr>
        <p:spPr>
          <a:xfrm>
            <a:off x="1144270" y="262255"/>
            <a:ext cx="4556760" cy="506095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R="0" defTabSz="914400">
              <a:buClrTx/>
              <a:buSzTx/>
              <a:buFontTx/>
              <a:buNone/>
              <a:defRPr/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8.2.3  MySQL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的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4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种隔离级别</a:t>
            </a:r>
            <a:endParaRPr lang="zh-CN" altLang="en-US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9638" name="矩形 4"/>
          <p:cNvSpPr/>
          <p:nvPr/>
        </p:nvSpPr>
        <p:spPr>
          <a:xfrm>
            <a:off x="1009650" y="2397125"/>
            <a:ext cx="9239250" cy="11988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0D74C9"/>
                </a:solidFill>
                <a:latin typeface="Arial" panose="020B0604020202020204" pitchFamily="34" charset="0"/>
              </a:rPr>
              <a:t>不可重复读</a:t>
            </a:r>
            <a:r>
              <a:rPr lang="zh-CN" altLang="en-US" dirty="0">
                <a:latin typeface="Arial" panose="020B0604020202020204" pitchFamily="34" charset="0"/>
              </a:rPr>
              <a:t>：</a:t>
            </a:r>
            <a:r>
              <a:rPr lang="zh-CN" altLang="zh-CN" dirty="0">
                <a:latin typeface="Arial" panose="020B0604020202020204" pitchFamily="34" charset="0"/>
              </a:rPr>
              <a:t>一个事务中多次查询的结果不一致，原因是查询的过程中数据发生了改变。</a:t>
            </a:r>
            <a:endParaRPr lang="zh-CN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9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8" grpId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" name="Title 1"/>
          <p:cNvSpPr txBox="1"/>
          <p:nvPr/>
        </p:nvSpPr>
        <p:spPr>
          <a:xfrm>
            <a:off x="1144270" y="262255"/>
            <a:ext cx="4556760" cy="506095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R="0" defTabSz="914400">
              <a:buClrTx/>
              <a:buSzTx/>
              <a:buFontTx/>
              <a:buNone/>
              <a:defRPr/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8.2.3  MySQL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的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4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种隔离级别</a:t>
            </a:r>
            <a:endParaRPr lang="zh-CN" altLang="en-US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" name="矩形 4"/>
          <p:cNvSpPr/>
          <p:nvPr/>
        </p:nvSpPr>
        <p:spPr>
          <a:xfrm>
            <a:off x="1200150" y="2308225"/>
            <a:ext cx="9619615" cy="17532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lnSpc>
                <a:spcPct val="150000"/>
              </a:lnSpc>
            </a:pPr>
            <a:r>
              <a:rPr lang="zh-CN" altLang="en-US" b="1" u="sng" dirty="0">
                <a:solidFill>
                  <a:srgbClr val="0D74C9"/>
                </a:solidFill>
                <a:latin typeface="Arial" panose="020B0604020202020204" pitchFamily="34" charset="0"/>
              </a:rPr>
              <a:t>情景模拟</a:t>
            </a:r>
            <a:r>
              <a:rPr lang="zh-CN" altLang="en-US" dirty="0">
                <a:latin typeface="Arial" panose="020B0604020202020204" pitchFamily="34" charset="0"/>
              </a:rPr>
              <a:t>：</a:t>
            </a:r>
            <a:r>
              <a:rPr lang="zh-CN" altLang="zh-CN" dirty="0">
                <a:latin typeface="Arial" panose="020B0604020202020204" pitchFamily="34" charset="0"/>
              </a:rPr>
              <a:t>在网站后台统计所有用户的总金额</a:t>
            </a:r>
            <a:r>
              <a:rPr lang="zh-CN" altLang="en-US" dirty="0">
                <a:latin typeface="Arial" panose="020B0604020202020204" pitchFamily="34" charset="0"/>
              </a:rPr>
              <a:t>。</a:t>
            </a:r>
            <a:endParaRPr lang="en-US" altLang="zh-CN" dirty="0"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zh-CN" dirty="0">
                <a:latin typeface="Arial" panose="020B0604020202020204" pitchFamily="34" charset="0"/>
              </a:rPr>
              <a:t>第</a:t>
            </a:r>
            <a:r>
              <a:rPr lang="en-US" altLang="zh-CN" dirty="0">
                <a:latin typeface="Arial" panose="020B0604020202020204" pitchFamily="34" charset="0"/>
              </a:rPr>
              <a:t>1</a:t>
            </a:r>
            <a:r>
              <a:rPr lang="zh-CN" altLang="zh-CN" dirty="0">
                <a:latin typeface="Arial" panose="020B0604020202020204" pitchFamily="34" charset="0"/>
              </a:rPr>
              <a:t>次查询</a:t>
            </a:r>
            <a:r>
              <a:rPr lang="en-US" altLang="zh-CN" dirty="0">
                <a:latin typeface="Arial" panose="020B0604020202020204" pitchFamily="34" charset="0"/>
              </a:rPr>
              <a:t>Alex</a:t>
            </a:r>
            <a:r>
              <a:rPr lang="zh-CN" altLang="zh-CN" dirty="0">
                <a:latin typeface="Arial" panose="020B0604020202020204" pitchFamily="34" charset="0"/>
              </a:rPr>
              <a:t>有</a:t>
            </a:r>
            <a:r>
              <a:rPr lang="en-US" altLang="zh-CN" dirty="0">
                <a:latin typeface="Arial" panose="020B0604020202020204" pitchFamily="34" charset="0"/>
              </a:rPr>
              <a:t>900</a:t>
            </a:r>
            <a:r>
              <a:rPr lang="zh-CN" altLang="zh-CN" dirty="0">
                <a:latin typeface="Arial" panose="020B0604020202020204" pitchFamily="34" charset="0"/>
              </a:rPr>
              <a:t>元，</a:t>
            </a:r>
            <a:endParaRPr lang="en-US" altLang="zh-CN" dirty="0"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zh-CN" dirty="0">
                <a:latin typeface="Arial" panose="020B0604020202020204" pitchFamily="34" charset="0"/>
              </a:rPr>
              <a:t>第</a:t>
            </a:r>
            <a:r>
              <a:rPr lang="en-US" altLang="zh-CN" dirty="0">
                <a:latin typeface="Arial" panose="020B0604020202020204" pitchFamily="34" charset="0"/>
              </a:rPr>
              <a:t>2</a:t>
            </a:r>
            <a:r>
              <a:rPr lang="zh-CN" altLang="zh-CN" dirty="0">
                <a:latin typeface="Arial" panose="020B0604020202020204" pitchFamily="34" charset="0"/>
              </a:rPr>
              <a:t>次查询</a:t>
            </a:r>
            <a:r>
              <a:rPr lang="en-US" altLang="zh-CN" dirty="0">
                <a:latin typeface="Arial" panose="020B0604020202020204" pitchFamily="34" charset="0"/>
              </a:rPr>
              <a:t>Alex</a:t>
            </a:r>
            <a:r>
              <a:rPr lang="zh-CN" altLang="zh-CN" dirty="0">
                <a:latin typeface="Arial" panose="020B0604020202020204" pitchFamily="34" charset="0"/>
              </a:rPr>
              <a:t>有</a:t>
            </a:r>
            <a:r>
              <a:rPr lang="en-US" altLang="zh-CN" dirty="0">
                <a:latin typeface="Arial" panose="020B0604020202020204" pitchFamily="34" charset="0"/>
              </a:rPr>
              <a:t>800</a:t>
            </a:r>
            <a:r>
              <a:rPr lang="zh-CN" altLang="zh-CN" dirty="0">
                <a:latin typeface="Arial" panose="020B0604020202020204" pitchFamily="34" charset="0"/>
              </a:rPr>
              <a:t>元</a:t>
            </a:r>
            <a:r>
              <a:rPr lang="zh-CN" altLang="en-US" dirty="0">
                <a:latin typeface="Arial" panose="020B0604020202020204" pitchFamily="34" charset="0"/>
              </a:rPr>
              <a:t>。</a:t>
            </a:r>
            <a:endParaRPr lang="en-US" altLang="zh-CN" dirty="0">
              <a:latin typeface="Arial" panose="020B0604020202020204" pitchFamily="34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93800" y="3730625"/>
            <a:ext cx="7433945" cy="11988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000000"/>
                </a:solidFill>
                <a:latin typeface="Arial" panose="020B0604020202020204" pitchFamily="34" charset="0"/>
              </a:rPr>
              <a:t>问题：在同一个事务中，同样的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</a:rPr>
              <a:t>两次查询结果不同，</a:t>
            </a:r>
            <a:endParaRPr lang="en-US" altLang="zh-CN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000000"/>
                </a:solidFill>
                <a:latin typeface="Arial" panose="020B0604020202020204" pitchFamily="34" charset="0"/>
              </a:rPr>
              <a:t>原因：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</a:rPr>
              <a:t>第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</a:rPr>
              <a:t>2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</a:rPr>
              <a:t>次查询前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</a:rPr>
              <a:t>Alex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</a:rPr>
              <a:t>取出了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</a:rPr>
              <a:t>100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</a:rPr>
              <a:t>元。</a:t>
            </a:r>
            <a:endParaRPr lang="zh-CN" altLang="zh-CN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0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charRg st="0" end="2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24" end="4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charRg st="24" end="4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" name="Title 1"/>
          <p:cNvSpPr txBox="1"/>
          <p:nvPr/>
        </p:nvSpPr>
        <p:spPr>
          <a:xfrm>
            <a:off x="1144270" y="262255"/>
            <a:ext cx="4556760" cy="506095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R="0" defTabSz="914400">
              <a:buClrTx/>
              <a:buSzTx/>
              <a:buFontTx/>
              <a:buNone/>
              <a:defRPr/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8.2.3  MySQL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的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4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种隔离级别</a:t>
            </a:r>
            <a:endParaRPr lang="zh-CN" altLang="en-US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72710" name="组合 4"/>
          <p:cNvGrpSpPr/>
          <p:nvPr/>
        </p:nvGrpSpPr>
        <p:grpSpPr>
          <a:xfrm>
            <a:off x="1309688" y="2084388"/>
            <a:ext cx="7466012" cy="3759200"/>
            <a:chOff x="1240970" y="1994829"/>
            <a:chExt cx="7466155" cy="3760294"/>
          </a:xfrm>
        </p:grpSpPr>
        <p:sp>
          <p:nvSpPr>
            <p:cNvPr id="68617" name="矩形 2"/>
            <p:cNvSpPr/>
            <p:nvPr/>
          </p:nvSpPr>
          <p:spPr>
            <a:xfrm>
              <a:off x="1240970" y="2456831"/>
              <a:ext cx="7466155" cy="329829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# </a:t>
              </a:r>
              <a:r>
                <a:rPr lang="zh-CN" altLang="en-US" sz="1400" dirty="0">
                  <a:latin typeface="Courier New" panose="02070309020205020404" pitchFamily="49" charset="0"/>
                </a:rPr>
                <a:t>客户端</a:t>
              </a:r>
              <a:r>
                <a:rPr lang="en-US" altLang="zh-CN" sz="1400" dirty="0">
                  <a:latin typeface="Courier New" panose="02070309020205020404" pitchFamily="49" charset="0"/>
                </a:rPr>
                <a:t>B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mysql&gt; SET SESSION TRANSACTION ISOLATION LEVEL </a:t>
              </a:r>
              <a:r>
                <a:rPr lang="en-US" altLang="zh-CN" sz="1400" dirty="0">
                  <a:solidFill>
                    <a:srgbClr val="FF0000"/>
                  </a:solidFill>
                  <a:latin typeface="Courier New" panose="02070309020205020404" pitchFamily="49" charset="0"/>
                </a:rPr>
                <a:t>READ COMMITTED</a:t>
              </a:r>
              <a:r>
                <a:rPr lang="en-US" altLang="zh-CN" sz="1400" dirty="0">
                  <a:latin typeface="Courier New" panose="02070309020205020404" pitchFamily="49" charset="0"/>
                </a:rPr>
                <a:t>;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mysql&gt; START TRANSACTION;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mysql&gt; SELECT name, money FROM sh_user WHERE name = 'Alex';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+------+--------+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| name | money  |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+------+--------+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| Alex | </a:t>
              </a:r>
              <a:r>
                <a:rPr lang="en-US" altLang="zh-CN" sz="1400" dirty="0">
                  <a:solidFill>
                    <a:srgbClr val="FF0000"/>
                  </a:solidFill>
                  <a:latin typeface="Courier New" panose="02070309020205020404" pitchFamily="49" charset="0"/>
                </a:rPr>
                <a:t>900.00</a:t>
              </a:r>
              <a:r>
                <a:rPr lang="en-US" altLang="zh-CN" sz="1400" dirty="0">
                  <a:latin typeface="Courier New" panose="02070309020205020404" pitchFamily="49" charset="0"/>
                </a:rPr>
                <a:t> |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+------+--------+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1 row in set (0.00 sec)</a:t>
              </a:r>
              <a:endParaRPr lang="en-US" altLang="zh-CN" sz="1400" dirty="0">
                <a:latin typeface="Courier New" panose="02070309020205020404" pitchFamily="49" charset="0"/>
              </a:endParaRPr>
            </a:p>
          </p:txBody>
        </p:sp>
        <p:sp>
          <p:nvSpPr>
            <p:cNvPr id="68618" name="矩形 3"/>
            <p:cNvSpPr/>
            <p:nvPr/>
          </p:nvSpPr>
          <p:spPr>
            <a:xfrm>
              <a:off x="1495175" y="1994829"/>
              <a:ext cx="3461270" cy="36943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zh-CN" altLang="en-US" b="1" u="sng" dirty="0">
                  <a:solidFill>
                    <a:srgbClr val="0070C0"/>
                  </a:solidFill>
                  <a:latin typeface="Arial" panose="020B0604020202020204" pitchFamily="34" charset="0"/>
                </a:rPr>
                <a:t>设置隔离级别，查询</a:t>
              </a:r>
              <a:r>
                <a:rPr lang="en-US" altLang="zh-CN" u="sng" dirty="0">
                  <a:solidFill>
                    <a:srgbClr val="0070C0"/>
                  </a:solidFill>
                  <a:latin typeface="Arial" panose="020B0604020202020204" pitchFamily="34" charset="0"/>
                </a:rPr>
                <a:t>Alex</a:t>
              </a:r>
              <a:r>
                <a:rPr lang="zh-CN" altLang="en-US" b="1" u="sng" dirty="0">
                  <a:solidFill>
                    <a:srgbClr val="0070C0"/>
                  </a:solidFill>
                  <a:latin typeface="Arial" panose="020B0604020202020204" pitchFamily="34" charset="0"/>
                </a:rPr>
                <a:t>的金额</a:t>
              </a:r>
              <a:endParaRPr lang="zh-CN" altLang="zh-CN" b="1" u="sng" dirty="0">
                <a:solidFill>
                  <a:srgbClr val="0070C0"/>
                </a:solidFill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2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" name="Title 1"/>
          <p:cNvSpPr txBox="1"/>
          <p:nvPr/>
        </p:nvSpPr>
        <p:spPr>
          <a:xfrm>
            <a:off x="1144270" y="262255"/>
            <a:ext cx="4556760" cy="506095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R="0" defTabSz="914400">
              <a:buClrTx/>
              <a:buSzTx/>
              <a:buFontTx/>
              <a:buNone/>
              <a:defRPr/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8.2.3  MySQL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的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4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种隔离级别</a:t>
            </a:r>
            <a:endParaRPr lang="zh-CN" altLang="en-US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73734" name="组合 4"/>
          <p:cNvGrpSpPr/>
          <p:nvPr/>
        </p:nvGrpSpPr>
        <p:grpSpPr>
          <a:xfrm>
            <a:off x="1309688" y="2084388"/>
            <a:ext cx="7466012" cy="3878262"/>
            <a:chOff x="1240970" y="1994829"/>
            <a:chExt cx="7466155" cy="3879268"/>
          </a:xfrm>
        </p:grpSpPr>
        <p:sp>
          <p:nvSpPr>
            <p:cNvPr id="69642" name="矩形 2"/>
            <p:cNvSpPr/>
            <p:nvPr/>
          </p:nvSpPr>
          <p:spPr>
            <a:xfrm>
              <a:off x="1240970" y="2456831"/>
              <a:ext cx="7466155" cy="341726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# </a:t>
              </a:r>
              <a:r>
                <a:rPr lang="zh-CN" altLang="en-US" sz="1400" dirty="0">
                  <a:latin typeface="Courier New" panose="02070309020205020404" pitchFamily="49" charset="0"/>
                </a:rPr>
                <a:t>客户端</a:t>
              </a:r>
              <a:r>
                <a:rPr lang="en-US" altLang="zh-CN" sz="1400" dirty="0">
                  <a:latin typeface="Courier New" panose="02070309020205020404" pitchFamily="49" charset="0"/>
                </a:rPr>
                <a:t>A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mysql&gt; UPDATE sh_user SET money = money - 100 WHERE name = 'Alex';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# </a:t>
              </a:r>
              <a:r>
                <a:rPr lang="zh-CN" altLang="en-US" sz="1400" dirty="0">
                  <a:latin typeface="Courier New" panose="02070309020205020404" pitchFamily="49" charset="0"/>
                </a:rPr>
                <a:t>客户端</a:t>
              </a:r>
              <a:r>
                <a:rPr lang="en-US" altLang="zh-CN" sz="1400" dirty="0">
                  <a:latin typeface="Courier New" panose="02070309020205020404" pitchFamily="49" charset="0"/>
                </a:rPr>
                <a:t>B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mysql&gt; SELECT name, money FROM sh_user WHERE name = 'Alex';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+------+--------+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| name | money  |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+------+--------+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| Alex | </a:t>
              </a:r>
              <a:r>
                <a:rPr lang="en-US" altLang="zh-CN" sz="1400" dirty="0">
                  <a:solidFill>
                    <a:srgbClr val="FF0000"/>
                  </a:solidFill>
                  <a:latin typeface="Courier New" panose="02070309020205020404" pitchFamily="49" charset="0"/>
                </a:rPr>
                <a:t>800.00</a:t>
              </a:r>
              <a:r>
                <a:rPr lang="en-US" altLang="zh-CN" sz="1400" dirty="0">
                  <a:latin typeface="Courier New" panose="02070309020205020404" pitchFamily="49" charset="0"/>
                </a:rPr>
                <a:t> |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+------+--------+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1 row in set (0.00 sec)</a:t>
              </a:r>
              <a:endParaRPr lang="en-US" altLang="zh-CN" sz="1400" dirty="0">
                <a:latin typeface="Courier New" panose="02070309020205020404" pitchFamily="49" charset="0"/>
              </a:endParaRPr>
            </a:p>
          </p:txBody>
        </p:sp>
        <p:sp>
          <p:nvSpPr>
            <p:cNvPr id="69643" name="矩形 3"/>
            <p:cNvSpPr/>
            <p:nvPr/>
          </p:nvSpPr>
          <p:spPr>
            <a:xfrm>
              <a:off x="1495175" y="1994829"/>
              <a:ext cx="3791496" cy="36943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en-US" altLang="zh-CN" u="sng" dirty="0">
                  <a:solidFill>
                    <a:srgbClr val="0070C0"/>
                  </a:solidFill>
                  <a:latin typeface="Arial" panose="020B0604020202020204" pitchFamily="34" charset="0"/>
                </a:rPr>
                <a:t>Alex</a:t>
              </a:r>
              <a:r>
                <a:rPr lang="zh-CN" altLang="en-US" b="1" u="sng" dirty="0">
                  <a:solidFill>
                    <a:srgbClr val="0070C0"/>
                  </a:solidFill>
                  <a:latin typeface="Arial" panose="020B0604020202020204" pitchFamily="34" charset="0"/>
                </a:rPr>
                <a:t>取出</a:t>
              </a:r>
              <a:r>
                <a:rPr lang="en-US" altLang="zh-CN" u="sng" dirty="0">
                  <a:solidFill>
                    <a:srgbClr val="0070C0"/>
                  </a:solidFill>
                  <a:latin typeface="Arial" panose="020B0604020202020204" pitchFamily="34" charset="0"/>
                </a:rPr>
                <a:t>100</a:t>
              </a:r>
              <a:r>
                <a:rPr lang="zh-CN" altLang="en-US" b="1" u="sng" dirty="0">
                  <a:solidFill>
                    <a:srgbClr val="0070C0"/>
                  </a:solidFill>
                  <a:latin typeface="Arial" panose="020B0604020202020204" pitchFamily="34" charset="0"/>
                </a:rPr>
                <a:t>元，再次查询</a:t>
              </a:r>
              <a:r>
                <a:rPr lang="en-US" altLang="zh-CN" u="sng" dirty="0">
                  <a:solidFill>
                    <a:srgbClr val="0070C0"/>
                  </a:solidFill>
                  <a:latin typeface="Arial" panose="020B0604020202020204" pitchFamily="34" charset="0"/>
                </a:rPr>
                <a:t>Alex</a:t>
              </a:r>
              <a:r>
                <a:rPr lang="zh-CN" altLang="en-US" b="1" u="sng" dirty="0">
                  <a:solidFill>
                    <a:srgbClr val="0070C0"/>
                  </a:solidFill>
                  <a:latin typeface="Arial" panose="020B0604020202020204" pitchFamily="34" charset="0"/>
                </a:rPr>
                <a:t>金额</a:t>
              </a:r>
              <a:endParaRPr lang="zh-CN" altLang="zh-CN" b="1" u="sng" dirty="0">
                <a:solidFill>
                  <a:srgbClr val="0070C0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4343400" y="4749800"/>
            <a:ext cx="3274695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zh-CN" altLang="en-US" u="sng" dirty="0">
                <a:latin typeface="Arial" panose="020B0604020202020204" pitchFamily="34" charset="0"/>
              </a:rPr>
              <a:t>两次查询结果不一致</a:t>
            </a:r>
            <a:endParaRPr lang="zh-CN" altLang="en-US" u="sng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37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" name="Title 1"/>
          <p:cNvSpPr txBox="1"/>
          <p:nvPr/>
        </p:nvSpPr>
        <p:spPr>
          <a:xfrm>
            <a:off x="1144270" y="262255"/>
            <a:ext cx="4556760" cy="506095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R="0" defTabSz="914400">
              <a:buClrTx/>
              <a:buSzTx/>
              <a:buFontTx/>
              <a:buNone/>
              <a:defRPr/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8.2.3  MySQL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的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4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种隔离级别</a:t>
            </a:r>
            <a:endParaRPr lang="zh-CN" altLang="en-US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75782" name="组合 4"/>
          <p:cNvGrpSpPr/>
          <p:nvPr/>
        </p:nvGrpSpPr>
        <p:grpSpPr>
          <a:xfrm>
            <a:off x="1335088" y="2287588"/>
            <a:ext cx="7466012" cy="1200150"/>
            <a:chOff x="1240970" y="1994829"/>
            <a:chExt cx="7466155" cy="1200943"/>
          </a:xfrm>
        </p:grpSpPr>
        <p:sp>
          <p:nvSpPr>
            <p:cNvPr id="70665" name="矩形 2"/>
            <p:cNvSpPr/>
            <p:nvPr/>
          </p:nvSpPr>
          <p:spPr>
            <a:xfrm>
              <a:off x="1240970" y="2456831"/>
              <a:ext cx="7466155" cy="73894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# </a:t>
              </a:r>
              <a:r>
                <a:rPr lang="zh-CN" altLang="en-US" sz="1400" dirty="0">
                  <a:latin typeface="Courier New" panose="02070309020205020404" pitchFamily="49" charset="0"/>
                </a:rPr>
                <a:t>客户端</a:t>
              </a:r>
              <a:r>
                <a:rPr lang="en-US" altLang="zh-CN" sz="1400" dirty="0">
                  <a:latin typeface="Courier New" panose="02070309020205020404" pitchFamily="49" charset="0"/>
                </a:rPr>
                <a:t>B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mysql&gt; COMMIT;</a:t>
              </a:r>
              <a:endParaRPr lang="en-US" altLang="zh-CN" sz="1400" dirty="0">
                <a:latin typeface="Courier New" panose="02070309020205020404" pitchFamily="49" charset="0"/>
              </a:endParaRPr>
            </a:p>
          </p:txBody>
        </p:sp>
        <p:sp>
          <p:nvSpPr>
            <p:cNvPr id="70666" name="矩形 3"/>
            <p:cNvSpPr/>
            <p:nvPr/>
          </p:nvSpPr>
          <p:spPr>
            <a:xfrm>
              <a:off x="1495175" y="1994829"/>
              <a:ext cx="2276629" cy="36957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zh-CN" altLang="en-US" b="1" u="sng" dirty="0">
                  <a:solidFill>
                    <a:srgbClr val="0070C0"/>
                  </a:solidFill>
                  <a:latin typeface="Arial" panose="020B0604020202020204" pitchFamily="34" charset="0"/>
                </a:rPr>
                <a:t>实验结束，提交事务</a:t>
              </a:r>
              <a:endParaRPr lang="zh-CN" altLang="zh-CN" b="1" u="sng" dirty="0">
                <a:solidFill>
                  <a:srgbClr val="0070C0"/>
                </a:solidFill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5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" name="Title 1"/>
          <p:cNvSpPr txBox="1"/>
          <p:nvPr/>
        </p:nvSpPr>
        <p:spPr>
          <a:xfrm>
            <a:off x="1144270" y="262255"/>
            <a:ext cx="4556760" cy="506095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R="0" defTabSz="914400">
              <a:buClrTx/>
              <a:buSzTx/>
              <a:buFontTx/>
              <a:buNone/>
              <a:defRPr/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8.2.3  MySQL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的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4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种隔离级别</a:t>
            </a:r>
            <a:endParaRPr lang="zh-CN" altLang="en-US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77830" name="组合 4"/>
          <p:cNvGrpSpPr/>
          <p:nvPr/>
        </p:nvGrpSpPr>
        <p:grpSpPr>
          <a:xfrm>
            <a:off x="1220788" y="2122488"/>
            <a:ext cx="7466012" cy="3759200"/>
            <a:chOff x="1240970" y="1994829"/>
            <a:chExt cx="7466155" cy="3760294"/>
          </a:xfrm>
        </p:grpSpPr>
        <p:sp>
          <p:nvSpPr>
            <p:cNvPr id="71689" name="矩形 2"/>
            <p:cNvSpPr/>
            <p:nvPr/>
          </p:nvSpPr>
          <p:spPr>
            <a:xfrm>
              <a:off x="1240970" y="2456831"/>
              <a:ext cx="7466155" cy="329829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# </a:t>
              </a:r>
              <a:r>
                <a:rPr lang="zh-CN" altLang="en-US" sz="1400" dirty="0">
                  <a:latin typeface="Courier New" panose="02070309020205020404" pitchFamily="49" charset="0"/>
                </a:rPr>
                <a:t>客户端</a:t>
              </a:r>
              <a:r>
                <a:rPr lang="en-US" altLang="zh-CN" sz="1400" dirty="0">
                  <a:latin typeface="Courier New" panose="02070309020205020404" pitchFamily="49" charset="0"/>
                </a:rPr>
                <a:t>B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mysql&gt; SET SESSION TRANSACTION ISOLATION </a:t>
              </a:r>
              <a:r>
                <a:rPr lang="en-US" altLang="zh-CN" sz="1400" dirty="0">
                  <a:solidFill>
                    <a:srgbClr val="FF0000"/>
                  </a:solidFill>
                  <a:latin typeface="Courier New" panose="02070309020205020404" pitchFamily="49" charset="0"/>
                </a:rPr>
                <a:t>LEVEL REPEATABLE READ</a:t>
              </a:r>
              <a:r>
                <a:rPr lang="en-US" altLang="zh-CN" sz="1400" dirty="0">
                  <a:latin typeface="Courier New" panose="02070309020205020404" pitchFamily="49" charset="0"/>
                </a:rPr>
                <a:t>;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mysql&gt; START TRANSACTION;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mysql&gt; SELECT name, money FROM sh_user WHERE name = 'Alex';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+------+--------+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| name | money  |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+------+--------+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| Alex | </a:t>
              </a:r>
              <a:r>
                <a:rPr lang="en-US" altLang="zh-CN" sz="1400" dirty="0">
                  <a:solidFill>
                    <a:srgbClr val="FF0000"/>
                  </a:solidFill>
                  <a:latin typeface="Courier New" panose="02070309020205020404" pitchFamily="49" charset="0"/>
                </a:rPr>
                <a:t>800.00</a:t>
              </a:r>
              <a:r>
                <a:rPr lang="en-US" altLang="zh-CN" sz="1400" dirty="0">
                  <a:latin typeface="Courier New" panose="02070309020205020404" pitchFamily="49" charset="0"/>
                </a:rPr>
                <a:t> |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+------+--------+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1 row in set (0.00 sec)</a:t>
              </a:r>
              <a:endParaRPr lang="en-US" altLang="zh-CN" sz="1400" dirty="0">
                <a:latin typeface="Courier New" panose="02070309020205020404" pitchFamily="49" charset="0"/>
              </a:endParaRPr>
            </a:p>
          </p:txBody>
        </p:sp>
        <p:sp>
          <p:nvSpPr>
            <p:cNvPr id="71690" name="矩形 3"/>
            <p:cNvSpPr/>
            <p:nvPr/>
          </p:nvSpPr>
          <p:spPr>
            <a:xfrm>
              <a:off x="1495175" y="1994829"/>
              <a:ext cx="4535303" cy="36943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zh-CN" altLang="en-US" b="1" u="sng" dirty="0">
                  <a:solidFill>
                    <a:srgbClr val="0070C0"/>
                  </a:solidFill>
                  <a:latin typeface="Arial" panose="020B0604020202020204" pitchFamily="34" charset="0"/>
                </a:rPr>
                <a:t>更改隔离级别，避免客户端</a:t>
              </a:r>
              <a:r>
                <a:rPr lang="en-US" altLang="zh-CN" u="sng" dirty="0">
                  <a:solidFill>
                    <a:srgbClr val="0070C0"/>
                  </a:solidFill>
                  <a:latin typeface="Arial" panose="020B0604020202020204" pitchFamily="34" charset="0"/>
                </a:rPr>
                <a:t>B</a:t>
              </a:r>
              <a:r>
                <a:rPr lang="zh-CN" altLang="en-US" b="1" u="sng" dirty="0">
                  <a:solidFill>
                    <a:srgbClr val="0070C0"/>
                  </a:solidFill>
                  <a:latin typeface="Arial" panose="020B0604020202020204" pitchFamily="34" charset="0"/>
                </a:rPr>
                <a:t>的不可重复读</a:t>
              </a:r>
              <a:endParaRPr lang="zh-CN" altLang="zh-CN" b="1" u="sng" dirty="0">
                <a:solidFill>
                  <a:srgbClr val="0070C0"/>
                </a:solidFill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78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" name="Title 1"/>
          <p:cNvSpPr txBox="1"/>
          <p:nvPr/>
        </p:nvSpPr>
        <p:spPr>
          <a:xfrm>
            <a:off x="1144270" y="262255"/>
            <a:ext cx="4556760" cy="506095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R="0" defTabSz="914400">
              <a:buClrTx/>
              <a:buSzTx/>
              <a:buFontTx/>
              <a:buNone/>
              <a:defRPr/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8.2.3  MySQL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的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4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种隔离级别</a:t>
            </a:r>
            <a:endParaRPr lang="zh-CN" altLang="en-US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78854" name="组合 4"/>
          <p:cNvGrpSpPr/>
          <p:nvPr/>
        </p:nvGrpSpPr>
        <p:grpSpPr>
          <a:xfrm>
            <a:off x="1220788" y="2122488"/>
            <a:ext cx="7466012" cy="3759200"/>
            <a:chOff x="1240970" y="1994829"/>
            <a:chExt cx="7466155" cy="3760294"/>
          </a:xfrm>
        </p:grpSpPr>
        <p:sp>
          <p:nvSpPr>
            <p:cNvPr id="72713" name="矩形 2"/>
            <p:cNvSpPr/>
            <p:nvPr/>
          </p:nvSpPr>
          <p:spPr>
            <a:xfrm>
              <a:off x="1240970" y="2456831"/>
              <a:ext cx="7466155" cy="329829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# </a:t>
              </a:r>
              <a:r>
                <a:rPr lang="zh-CN" altLang="en-US" sz="1400" dirty="0">
                  <a:latin typeface="Courier New" panose="02070309020205020404" pitchFamily="49" charset="0"/>
                </a:rPr>
                <a:t>客户端</a:t>
              </a:r>
              <a:r>
                <a:rPr lang="en-US" altLang="zh-CN" sz="1400" dirty="0">
                  <a:latin typeface="Courier New" panose="02070309020205020404" pitchFamily="49" charset="0"/>
                </a:rPr>
                <a:t>A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mysql&gt; UPDATE sh_user SET money = money + 100 WHERE name = 'Alex';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# </a:t>
              </a:r>
              <a:r>
                <a:rPr lang="zh-CN" altLang="en-US" sz="1400" dirty="0">
                  <a:latin typeface="Courier New" panose="02070309020205020404" pitchFamily="49" charset="0"/>
                </a:rPr>
                <a:t>客户端</a:t>
              </a:r>
              <a:r>
                <a:rPr lang="en-US" altLang="zh-CN" sz="1400" dirty="0">
                  <a:latin typeface="Courier New" panose="02070309020205020404" pitchFamily="49" charset="0"/>
                </a:rPr>
                <a:t>B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mysql&gt; SELECT name, money FROM sh_user WHERE name = 'Alex';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+------+--------+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| name | money  |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+------+--------+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| Alex | </a:t>
              </a:r>
              <a:r>
                <a:rPr lang="en-US" altLang="zh-CN" sz="1400" dirty="0">
                  <a:solidFill>
                    <a:srgbClr val="FF0000"/>
                  </a:solidFill>
                  <a:latin typeface="Courier New" panose="02070309020205020404" pitchFamily="49" charset="0"/>
                </a:rPr>
                <a:t>800.00</a:t>
              </a:r>
              <a:r>
                <a:rPr lang="en-US" altLang="zh-CN" sz="1400" dirty="0">
                  <a:latin typeface="Courier New" panose="02070309020205020404" pitchFamily="49" charset="0"/>
                </a:rPr>
                <a:t> |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+------+--------+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1 row in set (0.00 sec)</a:t>
              </a:r>
              <a:endParaRPr lang="en-US" altLang="zh-CN" sz="1400" dirty="0">
                <a:latin typeface="Courier New" panose="02070309020205020404" pitchFamily="49" charset="0"/>
              </a:endParaRPr>
            </a:p>
          </p:txBody>
        </p:sp>
        <p:sp>
          <p:nvSpPr>
            <p:cNvPr id="72714" name="矩形 3"/>
            <p:cNvSpPr/>
            <p:nvPr/>
          </p:nvSpPr>
          <p:spPr>
            <a:xfrm>
              <a:off x="1495175" y="1994829"/>
              <a:ext cx="5009801" cy="36943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zh-CN" altLang="en-US" b="1" u="sng" dirty="0">
                  <a:solidFill>
                    <a:srgbClr val="0070C0"/>
                  </a:solidFill>
                  <a:latin typeface="Arial" panose="020B0604020202020204" pitchFamily="34" charset="0"/>
                </a:rPr>
                <a:t>更改</a:t>
              </a:r>
              <a:r>
                <a:rPr lang="en-US" altLang="zh-CN" b="1" u="sng" dirty="0">
                  <a:solidFill>
                    <a:srgbClr val="0070C0"/>
                  </a:solidFill>
                  <a:latin typeface="Arial" panose="020B0604020202020204" pitchFamily="34" charset="0"/>
                </a:rPr>
                <a:t>Alex</a:t>
              </a:r>
              <a:r>
                <a:rPr lang="zh-CN" altLang="en-US" b="1" u="sng" dirty="0">
                  <a:solidFill>
                    <a:srgbClr val="0070C0"/>
                  </a:solidFill>
                  <a:latin typeface="Arial" panose="020B0604020202020204" pitchFamily="34" charset="0"/>
                </a:rPr>
                <a:t>的金额，客户端</a:t>
              </a:r>
              <a:r>
                <a:rPr lang="en-US" altLang="zh-CN" u="sng" dirty="0">
                  <a:solidFill>
                    <a:srgbClr val="0070C0"/>
                  </a:solidFill>
                  <a:latin typeface="Arial" panose="020B0604020202020204" pitchFamily="34" charset="0"/>
                </a:rPr>
                <a:t>B</a:t>
              </a:r>
              <a:r>
                <a:rPr lang="zh-CN" altLang="en-US" b="1" u="sng" dirty="0">
                  <a:solidFill>
                    <a:srgbClr val="0070C0"/>
                  </a:solidFill>
                  <a:latin typeface="Arial" panose="020B0604020202020204" pitchFamily="34" charset="0"/>
                </a:rPr>
                <a:t>两次查询的结果一致</a:t>
              </a:r>
              <a:endParaRPr lang="zh-CN" altLang="zh-CN" b="1" u="sng" dirty="0">
                <a:solidFill>
                  <a:srgbClr val="0070C0"/>
                </a:solidFill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88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 txBox="1"/>
          <p:nvPr/>
        </p:nvSpPr>
        <p:spPr>
          <a:xfrm>
            <a:off x="1143691" y="266995"/>
            <a:ext cx="3895536" cy="506086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8.1.1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事务的概念</a:t>
            </a:r>
            <a:endParaRPr lang="zh-CN" altLang="en-US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4" name="文本框 18"/>
          <p:cNvSpPr txBox="1"/>
          <p:nvPr>
            <p:custDataLst>
              <p:tags r:id="rId1"/>
            </p:custDataLst>
          </p:nvPr>
        </p:nvSpPr>
        <p:spPr>
          <a:xfrm>
            <a:off x="1272289" y="2558309"/>
            <a:ext cx="9754962" cy="2327275"/>
          </a:xfrm>
          <a:prstGeom prst="rect">
            <a:avLst/>
          </a:prstGeom>
          <a:noFill/>
        </p:spPr>
        <p:txBody>
          <a:bodyPr wrap="square" lIns="89970" tIns="46784" rIns="89970" bIns="46784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000" dirty="0">
                <a:sym typeface="+mn-ea"/>
              </a:rPr>
              <a:t>转账可以分为两部分来完成：</a:t>
            </a:r>
            <a:r>
              <a:rPr lang="zh-CN" altLang="en-US" sz="2000" b="1" dirty="0">
                <a:solidFill>
                  <a:srgbClr val="0D74C9"/>
                </a:solidFill>
                <a:sym typeface="+mn-ea"/>
              </a:rPr>
              <a:t>转入</a:t>
            </a:r>
            <a:r>
              <a:rPr lang="zh-CN" altLang="en-US" sz="2000" dirty="0">
                <a:sym typeface="+mn-ea"/>
              </a:rPr>
              <a:t>和</a:t>
            </a:r>
            <a:r>
              <a:rPr lang="zh-CN" altLang="en-US" sz="2000" b="1" dirty="0">
                <a:solidFill>
                  <a:srgbClr val="0D74C9"/>
                </a:solidFill>
                <a:sym typeface="+mn-ea"/>
              </a:rPr>
              <a:t>转出</a:t>
            </a:r>
            <a:r>
              <a:rPr lang="zh-CN" altLang="en-US" sz="2000" dirty="0">
                <a:sym typeface="+mn-ea"/>
              </a:rPr>
              <a:t>。</a:t>
            </a:r>
            <a:endParaRPr lang="en-US" altLang="zh-CN" sz="2000" dirty="0"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sym typeface="+mn-ea"/>
              </a:rPr>
              <a:t>只有这两个部分</a:t>
            </a:r>
            <a:r>
              <a:rPr lang="zh-CN" altLang="en-US" sz="2000" b="1" dirty="0">
                <a:solidFill>
                  <a:srgbClr val="0D74C9"/>
                </a:solidFill>
                <a:sym typeface="+mn-ea"/>
              </a:rPr>
              <a:t>都完成</a:t>
            </a:r>
            <a:r>
              <a:rPr lang="zh-CN" altLang="en-US" sz="2000" dirty="0">
                <a:sym typeface="+mn-ea"/>
              </a:rPr>
              <a:t>才认为转账成功。</a:t>
            </a:r>
            <a:endParaRPr lang="en-US" altLang="zh-CN" sz="2000" dirty="0">
              <a:latin typeface="Arial" panose="020B0604020202020204" pitchFamily="34" charset="0"/>
            </a:endParaRPr>
          </a:p>
          <a:p>
            <a:pPr marR="0" defTabSz="914400">
              <a:lnSpc>
                <a:spcPct val="150000"/>
              </a:lnSpc>
              <a:buClrTx/>
              <a:buSzTx/>
              <a:buFontTx/>
              <a:buNone/>
              <a:defRPr/>
            </a:pPr>
            <a:r>
              <a:rPr lang="en-US" altLang="zh-CN" sz="2000" noProof="0" dirty="0">
                <a:solidFill>
                  <a:srgbClr val="0D74C9"/>
                </a:solidFill>
                <a:ea typeface="宋体" panose="02010600030101010101" pitchFamily="2" charset="-122"/>
                <a:cs typeface="+mn-cs"/>
                <a:sym typeface="+mn-ea"/>
              </a:rPr>
              <a:t>A</a:t>
            </a:r>
            <a:r>
              <a:rPr lang="zh-CN" altLang="en-US" sz="2000" b="1" noProof="0" dirty="0">
                <a:solidFill>
                  <a:srgbClr val="0D74C9"/>
                </a:solidFill>
                <a:ea typeface="宋体" panose="02010600030101010101" pitchFamily="2" charset="-122"/>
                <a:cs typeface="+mn-cs"/>
                <a:sym typeface="+mn-ea"/>
              </a:rPr>
              <a:t>账户</a:t>
            </a:r>
            <a:r>
              <a:rPr lang="zh-CN" altLang="en-US" sz="2000" noProof="0" dirty="0">
                <a:ea typeface="宋体" panose="02010600030101010101" pitchFamily="2" charset="-122"/>
                <a:cs typeface="+mn-cs"/>
                <a:sym typeface="+mn-ea"/>
              </a:rPr>
              <a:t>给</a:t>
            </a:r>
            <a:r>
              <a:rPr lang="en-US" altLang="zh-CN" sz="2000" noProof="0" dirty="0">
                <a:solidFill>
                  <a:srgbClr val="0D74C9"/>
                </a:solidFill>
                <a:ea typeface="宋体" panose="02010600030101010101" pitchFamily="2" charset="-122"/>
                <a:cs typeface="+mn-cs"/>
                <a:sym typeface="+mn-ea"/>
              </a:rPr>
              <a:t>B</a:t>
            </a:r>
            <a:r>
              <a:rPr lang="zh-CN" altLang="en-US" sz="2000" b="1" noProof="0" dirty="0">
                <a:solidFill>
                  <a:srgbClr val="0D74C9"/>
                </a:solidFill>
                <a:ea typeface="宋体" panose="02010600030101010101" pitchFamily="2" charset="-122"/>
                <a:cs typeface="+mn-cs"/>
                <a:sym typeface="+mn-ea"/>
              </a:rPr>
              <a:t>账户</a:t>
            </a:r>
            <a:r>
              <a:rPr lang="zh-CN" altLang="en-US" sz="2000" noProof="0" dirty="0">
                <a:ea typeface="宋体" panose="02010600030101010101" pitchFamily="2" charset="-122"/>
                <a:cs typeface="+mn-cs"/>
                <a:sym typeface="+mn-ea"/>
              </a:rPr>
              <a:t>转账</a:t>
            </a:r>
            <a:r>
              <a:rPr lang="en-US" altLang="zh-CN" sz="2000" noProof="0" dirty="0">
                <a:solidFill>
                  <a:srgbClr val="0D74C9"/>
                </a:solidFill>
                <a:ea typeface="宋体" panose="02010600030101010101" pitchFamily="2" charset="-122"/>
                <a:cs typeface="+mn-cs"/>
                <a:sym typeface="+mn-ea"/>
              </a:rPr>
              <a:t>100</a:t>
            </a:r>
            <a:r>
              <a:rPr lang="zh-CN" altLang="en-US" sz="2000" noProof="0" dirty="0">
                <a:ea typeface="宋体" panose="02010600030101010101" pitchFamily="2" charset="-122"/>
                <a:cs typeface="+mn-cs"/>
                <a:sym typeface="+mn-ea"/>
              </a:rPr>
              <a:t>元：</a:t>
            </a:r>
            <a:endParaRPr kumimoji="0" lang="en-US" altLang="zh-CN" sz="2000" kern="1200" cap="none" spc="0" normalizeH="0" baseline="0" noProof="0" dirty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285750" marR="0" indent="-285750" defTabSz="914400">
              <a:lnSpc>
                <a:spcPct val="150000"/>
              </a:lnSpc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US" altLang="zh-CN" sz="2000" noProof="0" dirty="0">
                <a:solidFill>
                  <a:srgbClr val="0D74C9"/>
                </a:solidFill>
                <a:ea typeface="宋体" panose="02010600030101010101" pitchFamily="2" charset="-122"/>
                <a:cs typeface="+mn-cs"/>
                <a:sym typeface="+mn-ea"/>
              </a:rPr>
              <a:t>A</a:t>
            </a:r>
            <a:r>
              <a:rPr lang="zh-CN" altLang="en-US" sz="2000" b="1" noProof="0" dirty="0">
                <a:solidFill>
                  <a:srgbClr val="0D74C9"/>
                </a:solidFill>
                <a:ea typeface="宋体" panose="02010600030101010101" pitchFamily="2" charset="-122"/>
                <a:cs typeface="+mn-cs"/>
                <a:sym typeface="+mn-ea"/>
              </a:rPr>
              <a:t>账户</a:t>
            </a:r>
            <a:r>
              <a:rPr lang="zh-CN" altLang="en-US" sz="2000" noProof="0" dirty="0">
                <a:ea typeface="宋体" panose="02010600030101010101" pitchFamily="2" charset="-122"/>
                <a:cs typeface="+mn-cs"/>
                <a:sym typeface="+mn-ea"/>
              </a:rPr>
              <a:t>减少</a:t>
            </a:r>
            <a:r>
              <a:rPr lang="en-US" altLang="zh-CN" sz="2000" noProof="0" dirty="0">
                <a:solidFill>
                  <a:srgbClr val="0D74C9"/>
                </a:solidFill>
                <a:ea typeface="宋体" panose="02010600030101010101" pitchFamily="2" charset="-122"/>
                <a:cs typeface="+mn-cs"/>
                <a:sym typeface="+mn-ea"/>
              </a:rPr>
              <a:t>100</a:t>
            </a:r>
            <a:r>
              <a:rPr lang="zh-CN" altLang="en-US" sz="2000" noProof="0" dirty="0">
                <a:ea typeface="宋体" panose="02010600030101010101" pitchFamily="2" charset="-122"/>
                <a:cs typeface="+mn-cs"/>
                <a:sym typeface="+mn-ea"/>
              </a:rPr>
              <a:t>元，</a:t>
            </a:r>
            <a:endParaRPr kumimoji="0" lang="en-US" altLang="zh-CN" sz="2000" kern="1200" cap="none" spc="0" normalizeH="0" baseline="0" noProof="0" dirty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285750" marR="0" indent="-285750" defTabSz="914400">
              <a:lnSpc>
                <a:spcPct val="150000"/>
              </a:lnSpc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US" altLang="zh-CN" sz="2000" noProof="0" dirty="0">
                <a:solidFill>
                  <a:srgbClr val="0D74C9"/>
                </a:solidFill>
                <a:ea typeface="宋体" panose="02010600030101010101" pitchFamily="2" charset="-122"/>
                <a:cs typeface="+mn-cs"/>
                <a:sym typeface="+mn-ea"/>
              </a:rPr>
              <a:t>B</a:t>
            </a:r>
            <a:r>
              <a:rPr lang="zh-CN" altLang="en-US" sz="2000" b="1" noProof="0" dirty="0">
                <a:solidFill>
                  <a:srgbClr val="0D74C9"/>
                </a:solidFill>
                <a:ea typeface="宋体" panose="02010600030101010101" pitchFamily="2" charset="-122"/>
                <a:cs typeface="+mn-cs"/>
                <a:sym typeface="+mn-ea"/>
              </a:rPr>
              <a:t>账户</a:t>
            </a:r>
            <a:r>
              <a:rPr lang="zh-CN" altLang="en-US" sz="2000" noProof="0" dirty="0">
                <a:ea typeface="宋体" panose="02010600030101010101" pitchFamily="2" charset="-122"/>
                <a:cs typeface="+mn-cs"/>
                <a:sym typeface="+mn-ea"/>
              </a:rPr>
              <a:t>增加</a:t>
            </a:r>
            <a:r>
              <a:rPr lang="en-US" altLang="zh-CN" sz="2000" noProof="0" dirty="0">
                <a:solidFill>
                  <a:srgbClr val="0D74C9"/>
                </a:solidFill>
                <a:ea typeface="宋体" panose="02010600030101010101" pitchFamily="2" charset="-122"/>
                <a:cs typeface="+mn-cs"/>
                <a:sym typeface="+mn-ea"/>
              </a:rPr>
              <a:t>100</a:t>
            </a:r>
            <a:r>
              <a:rPr lang="zh-CN" altLang="en-US" sz="2000" noProof="0" dirty="0">
                <a:ea typeface="宋体" panose="02010600030101010101" pitchFamily="2" charset="-122"/>
                <a:cs typeface="+mn-cs"/>
                <a:sym typeface="+mn-ea"/>
              </a:rPr>
              <a:t>元。</a:t>
            </a:r>
            <a:endParaRPr kumimoji="0" lang="zh-CN" altLang="en-US" sz="2000" kern="1200" cap="none" spc="0" normalizeH="0" baseline="0" noProof="0" dirty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indent="539750" algn="l">
              <a:lnSpc>
                <a:spcPct val="150000"/>
              </a:lnSpc>
            </a:pPr>
            <a:endParaRPr lang="zh-CN" altLang="zh-CN" sz="2000" dirty="0">
              <a:solidFill>
                <a:srgbClr val="595959"/>
              </a:solidFill>
              <a:latin typeface="微软雅黑" panose="020B0503020204020204" pitchFamily="34" charset="-122"/>
              <a:sym typeface="+mn-ea"/>
            </a:endParaRPr>
          </a:p>
          <a:p>
            <a:pPr indent="539750" algn="l">
              <a:lnSpc>
                <a:spcPct val="150000"/>
              </a:lnSpc>
            </a:pPr>
            <a:endParaRPr lang="zh-CN" altLang="zh-CN" sz="2000" dirty="0">
              <a:solidFill>
                <a:srgbClr val="595959"/>
              </a:solidFill>
              <a:latin typeface="微软雅黑" panose="020B0503020204020204" pitchFamily="34" charset="-122"/>
              <a:sym typeface="+mn-ea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1004894" y="2315104"/>
            <a:ext cx="10202312" cy="2753995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矩形 93"/>
          <p:cNvSpPr/>
          <p:nvPr/>
        </p:nvSpPr>
        <p:spPr>
          <a:xfrm>
            <a:off x="911206" y="2223384"/>
            <a:ext cx="384175" cy="486410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矩形 93"/>
          <p:cNvSpPr/>
          <p:nvPr/>
        </p:nvSpPr>
        <p:spPr>
          <a:xfrm rot="10800000">
            <a:off x="10895031" y="4671383"/>
            <a:ext cx="384175" cy="486410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Chevron 3"/>
          <p:cNvSpPr/>
          <p:nvPr>
            <p:custDataLst>
              <p:tags r:id="rId2"/>
            </p:custDataLst>
          </p:nvPr>
        </p:nvSpPr>
        <p:spPr>
          <a:xfrm>
            <a:off x="1004893" y="1124317"/>
            <a:ext cx="2065510" cy="665857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324778" y="1232159"/>
            <a:ext cx="145288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什么是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事务</a:t>
            </a:r>
            <a:endParaRPr lang="zh-CN" altLang="en-US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" name="Title 1"/>
          <p:cNvSpPr txBox="1"/>
          <p:nvPr/>
        </p:nvSpPr>
        <p:spPr>
          <a:xfrm>
            <a:off x="1144270" y="262255"/>
            <a:ext cx="4556760" cy="506095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R="0" defTabSz="914400">
              <a:buClrTx/>
              <a:buSzTx/>
              <a:buFontTx/>
              <a:buNone/>
              <a:defRPr/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8.2.3  MySQL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的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4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种隔离级别</a:t>
            </a:r>
            <a:endParaRPr lang="zh-CN" altLang="en-US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80902" name="组合 4"/>
          <p:cNvGrpSpPr/>
          <p:nvPr/>
        </p:nvGrpSpPr>
        <p:grpSpPr>
          <a:xfrm>
            <a:off x="1335088" y="2287588"/>
            <a:ext cx="7466012" cy="1200150"/>
            <a:chOff x="1240970" y="1994829"/>
            <a:chExt cx="7466155" cy="1200943"/>
          </a:xfrm>
        </p:grpSpPr>
        <p:sp>
          <p:nvSpPr>
            <p:cNvPr id="73737" name="矩形 2"/>
            <p:cNvSpPr/>
            <p:nvPr/>
          </p:nvSpPr>
          <p:spPr>
            <a:xfrm>
              <a:off x="1240970" y="2456831"/>
              <a:ext cx="7466155" cy="73894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# </a:t>
              </a:r>
              <a:r>
                <a:rPr lang="zh-CN" altLang="en-US" sz="1400" dirty="0">
                  <a:latin typeface="Courier New" panose="02070309020205020404" pitchFamily="49" charset="0"/>
                </a:rPr>
                <a:t>客户端</a:t>
              </a:r>
              <a:r>
                <a:rPr lang="en-US" altLang="zh-CN" sz="1400" dirty="0">
                  <a:latin typeface="Courier New" panose="02070309020205020404" pitchFamily="49" charset="0"/>
                </a:rPr>
                <a:t>B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mysql&gt; COMMIT;</a:t>
              </a:r>
              <a:endParaRPr lang="en-US" altLang="zh-CN" sz="1400" dirty="0">
                <a:latin typeface="Courier New" panose="02070309020205020404" pitchFamily="49" charset="0"/>
              </a:endParaRPr>
            </a:p>
          </p:txBody>
        </p:sp>
        <p:sp>
          <p:nvSpPr>
            <p:cNvPr id="73738" name="矩形 3"/>
            <p:cNvSpPr/>
            <p:nvPr/>
          </p:nvSpPr>
          <p:spPr>
            <a:xfrm>
              <a:off x="1495175" y="1994829"/>
              <a:ext cx="2276629" cy="36957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zh-CN" altLang="en-US" b="1" u="sng" dirty="0">
                  <a:solidFill>
                    <a:srgbClr val="0070C0"/>
                  </a:solidFill>
                  <a:latin typeface="Arial" panose="020B0604020202020204" pitchFamily="34" charset="0"/>
                </a:rPr>
                <a:t>实验结束，提交事务</a:t>
              </a:r>
              <a:endParaRPr lang="zh-CN" altLang="zh-CN" b="1" u="sng" dirty="0">
                <a:solidFill>
                  <a:srgbClr val="0070C0"/>
                </a:solidFill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09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" name="Title 1"/>
          <p:cNvSpPr txBox="1"/>
          <p:nvPr/>
        </p:nvSpPr>
        <p:spPr>
          <a:xfrm>
            <a:off x="1144270" y="262255"/>
            <a:ext cx="4556760" cy="506095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R="0" defTabSz="914400">
              <a:buClrTx/>
              <a:buSzTx/>
              <a:buFontTx/>
              <a:buNone/>
              <a:defRPr/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8.2.3  MySQL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的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4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种隔离级别</a:t>
            </a:r>
            <a:endParaRPr lang="zh-CN" altLang="en-US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1925" name="矩形 3"/>
          <p:cNvSpPr/>
          <p:nvPr/>
        </p:nvSpPr>
        <p:spPr>
          <a:xfrm>
            <a:off x="908050" y="2332355"/>
            <a:ext cx="4602480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en-US" altLang="zh-CN" u="sng" dirty="0">
                <a:solidFill>
                  <a:srgbClr val="0D74C9"/>
                </a:solidFill>
                <a:latin typeface="Arial" panose="020B0604020202020204" pitchFamily="34" charset="0"/>
              </a:rPr>
              <a:t>REPEATABLE READ</a:t>
            </a:r>
            <a:r>
              <a:rPr lang="zh-CN" altLang="zh-CN" b="1" u="sng" dirty="0">
                <a:solidFill>
                  <a:srgbClr val="0D74C9"/>
                </a:solidFill>
                <a:latin typeface="Arial" panose="020B0604020202020204" pitchFamily="34" charset="0"/>
              </a:rPr>
              <a:t>（可重复读）</a:t>
            </a:r>
            <a:endParaRPr lang="zh-CN" altLang="zh-CN" u="sng" dirty="0">
              <a:solidFill>
                <a:srgbClr val="0D74C9"/>
              </a:solidFill>
              <a:latin typeface="Arial" panose="020B0604020202020204" pitchFamily="34" charset="0"/>
            </a:endParaRPr>
          </a:p>
        </p:txBody>
      </p:sp>
      <p:sp>
        <p:nvSpPr>
          <p:cNvPr id="81926" name="矩形 5"/>
          <p:cNvSpPr/>
          <p:nvPr/>
        </p:nvSpPr>
        <p:spPr>
          <a:xfrm>
            <a:off x="952500" y="2914650"/>
            <a:ext cx="8674100" cy="17532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MySQL</a:t>
            </a:r>
            <a:r>
              <a:rPr lang="zh-CN" altLang="zh-CN" dirty="0">
                <a:latin typeface="Arial" panose="020B0604020202020204" pitchFamily="34" charset="0"/>
              </a:rPr>
              <a:t>的</a:t>
            </a:r>
            <a:r>
              <a:rPr lang="zh-CN" altLang="zh-CN" b="1" dirty="0">
                <a:solidFill>
                  <a:srgbClr val="0D74C9"/>
                </a:solidFill>
                <a:latin typeface="Arial" panose="020B0604020202020204" pitchFamily="34" charset="0"/>
              </a:rPr>
              <a:t>默认</a:t>
            </a:r>
            <a:r>
              <a:rPr lang="zh-CN" altLang="zh-CN" dirty="0">
                <a:latin typeface="Arial" panose="020B0604020202020204" pitchFamily="34" charset="0"/>
              </a:rPr>
              <a:t>事务隔离级，它解决了脏读和不可重复读的问题，</a:t>
            </a:r>
            <a:endParaRPr lang="en-US" altLang="zh-CN" dirty="0"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zh-CN" dirty="0">
                <a:latin typeface="Arial" panose="020B0604020202020204" pitchFamily="34" charset="0"/>
              </a:rPr>
              <a:t>确保了同一事务的多个实例在并发读取数据时，会看到同样的结果。</a:t>
            </a:r>
            <a:endParaRPr lang="zh-CN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5">
                                            <p:txEl>
                                              <p:charRg st="0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1925">
                                            <p:txEl>
                                              <p:charRg st="0" end="2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6">
                                            <p:txEl>
                                              <p:charRg st="0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1926">
                                            <p:txEl>
                                              <p:charRg st="0" end="3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6">
                                            <p:txEl>
                                              <p:charRg st="31" end="6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1926">
                                            <p:txEl>
                                              <p:charRg st="31" end="6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6" grpId="0" build="p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" name="Title 1"/>
          <p:cNvSpPr txBox="1"/>
          <p:nvPr/>
        </p:nvSpPr>
        <p:spPr>
          <a:xfrm>
            <a:off x="1144270" y="262255"/>
            <a:ext cx="4556760" cy="506095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R="0" defTabSz="914400">
              <a:buClrTx/>
              <a:buSzTx/>
              <a:buFontTx/>
              <a:buNone/>
              <a:defRPr/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8.2.3  MySQL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的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4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种隔离级别</a:t>
            </a:r>
            <a:endParaRPr lang="zh-CN" altLang="en-US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2950" name="矩形 5"/>
          <p:cNvSpPr/>
          <p:nvPr/>
        </p:nvSpPr>
        <p:spPr>
          <a:xfrm>
            <a:off x="838200" y="2228850"/>
            <a:ext cx="9532620" cy="23069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lnSpc>
                <a:spcPct val="150000"/>
              </a:lnSpc>
            </a:pPr>
            <a:r>
              <a:rPr lang="zh-CN" altLang="en-US" dirty="0">
                <a:latin typeface="Arial" panose="020B0604020202020204" pitchFamily="34" charset="0"/>
              </a:rPr>
              <a:t>该级别</a:t>
            </a:r>
            <a:r>
              <a:rPr lang="zh-CN" altLang="zh-CN" dirty="0">
                <a:latin typeface="Arial" panose="020B0604020202020204" pitchFamily="34" charset="0"/>
              </a:rPr>
              <a:t>理论上会出现幻读（</a:t>
            </a: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PHANTOM READ</a:t>
            </a:r>
            <a:r>
              <a:rPr lang="zh-CN" altLang="zh-CN" dirty="0">
                <a:latin typeface="Arial" panose="020B0604020202020204" pitchFamily="34" charset="0"/>
              </a:rPr>
              <a:t>）</a:t>
            </a:r>
            <a:r>
              <a:rPr lang="zh-CN" altLang="en-US" dirty="0">
                <a:latin typeface="Arial" panose="020B0604020202020204" pitchFamily="34" charset="0"/>
              </a:rPr>
              <a:t>问题</a:t>
            </a:r>
            <a:r>
              <a:rPr lang="zh-CN" altLang="zh-CN" dirty="0">
                <a:latin typeface="Arial" panose="020B0604020202020204" pitchFamily="34" charset="0"/>
              </a:rPr>
              <a:t>。</a:t>
            </a:r>
            <a:endParaRPr lang="en-US" altLang="zh-CN" dirty="0"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zh-CN" dirty="0">
                <a:latin typeface="Arial" panose="020B0604020202020204" pitchFamily="34" charset="0"/>
              </a:rPr>
              <a:t>幻读又被称为虚读，是指在一个事务内</a:t>
            </a:r>
            <a:r>
              <a:rPr lang="zh-CN" altLang="zh-CN" b="1" dirty="0">
                <a:solidFill>
                  <a:srgbClr val="0D74C9"/>
                </a:solidFill>
                <a:latin typeface="Arial" panose="020B0604020202020204" pitchFamily="34" charset="0"/>
              </a:rPr>
              <a:t>两次查询</a:t>
            </a:r>
            <a:r>
              <a:rPr lang="zh-CN" altLang="zh-CN" dirty="0">
                <a:latin typeface="Arial" panose="020B0604020202020204" pitchFamily="34" charset="0"/>
              </a:rPr>
              <a:t>中数据</a:t>
            </a:r>
            <a:r>
              <a:rPr lang="zh-CN" altLang="zh-CN" b="1" dirty="0">
                <a:solidFill>
                  <a:srgbClr val="0D74C9"/>
                </a:solidFill>
                <a:latin typeface="Arial" panose="020B0604020202020204" pitchFamily="34" charset="0"/>
              </a:rPr>
              <a:t>条数不一致</a:t>
            </a:r>
            <a:r>
              <a:rPr lang="zh-CN" altLang="zh-CN" dirty="0">
                <a:latin typeface="Arial" panose="020B0604020202020204" pitchFamily="34" charset="0"/>
              </a:rPr>
              <a:t>，</a:t>
            </a:r>
            <a:endParaRPr lang="en-US" altLang="zh-CN" dirty="0"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Arial" panose="020B0604020202020204" pitchFamily="34" charset="0"/>
              </a:rPr>
              <a:t>如：</a:t>
            </a:r>
            <a:r>
              <a:rPr lang="zh-CN" altLang="zh-CN" dirty="0">
                <a:latin typeface="Arial" panose="020B0604020202020204" pitchFamily="34" charset="0"/>
              </a:rPr>
              <a:t>其他事务做了</a:t>
            </a:r>
            <a:r>
              <a:rPr lang="zh-CN" altLang="zh-CN" b="1" dirty="0">
                <a:solidFill>
                  <a:srgbClr val="0D74C9"/>
                </a:solidFill>
                <a:latin typeface="Arial" panose="020B0604020202020204" pitchFamily="34" charset="0"/>
              </a:rPr>
              <a:t>插入记录</a:t>
            </a:r>
            <a:r>
              <a:rPr lang="zh-CN" altLang="zh-CN" dirty="0">
                <a:latin typeface="Arial" panose="020B0604020202020204" pitchFamily="34" charset="0"/>
              </a:rPr>
              <a:t>的操作，导致记录数有所增加。</a:t>
            </a:r>
            <a:endParaRPr lang="en-US" altLang="zh-CN" dirty="0"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zh-CN" dirty="0">
                <a:latin typeface="Arial" panose="020B0604020202020204" pitchFamily="34" charset="0"/>
              </a:rPr>
              <a:t>不过，</a:t>
            </a: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MySQL</a:t>
            </a:r>
            <a:r>
              <a:rPr lang="zh-CN" altLang="en-US" dirty="0">
                <a:latin typeface="Arial" panose="020B0604020202020204" pitchFamily="34" charset="0"/>
              </a:rPr>
              <a:t>的</a:t>
            </a: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InnoDB</a:t>
            </a:r>
            <a:r>
              <a:rPr lang="zh-CN" altLang="en-US" dirty="0">
                <a:latin typeface="Arial" panose="020B0604020202020204" pitchFamily="34" charset="0"/>
              </a:rPr>
              <a:t>存储引擎已经</a:t>
            </a:r>
            <a:r>
              <a:rPr lang="zh-CN" altLang="zh-CN" dirty="0">
                <a:latin typeface="Arial" panose="020B0604020202020204" pitchFamily="34" charset="0"/>
              </a:rPr>
              <a:t>解决了幻读问题。</a:t>
            </a:r>
            <a:endParaRPr lang="zh-CN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0">
                                            <p:txEl>
                                              <p:charRg st="0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2950">
                                            <p:txEl>
                                              <p:charRg st="0" end="2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0">
                                            <p:txEl>
                                              <p:charRg st="29" end="6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2950">
                                            <p:txEl>
                                              <p:charRg st="29" end="6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0">
                                            <p:txEl>
                                              <p:charRg st="60" end="8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2950">
                                            <p:txEl>
                                              <p:charRg st="60" end="8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0">
                                            <p:txEl>
                                              <p:charRg st="87" end="1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2950">
                                            <p:txEl>
                                              <p:charRg st="87" end="1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50" grpId="0" build="p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" name="Title 1"/>
          <p:cNvSpPr txBox="1"/>
          <p:nvPr/>
        </p:nvSpPr>
        <p:spPr>
          <a:xfrm>
            <a:off x="1144270" y="262255"/>
            <a:ext cx="4556760" cy="506095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R="0" defTabSz="914400">
              <a:buClrTx/>
              <a:buSzTx/>
              <a:buFontTx/>
              <a:buNone/>
              <a:defRPr/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8.2.3  MySQL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的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4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种隔离级别</a:t>
            </a:r>
            <a:endParaRPr lang="zh-CN" altLang="en-US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3974" name="矩形 5"/>
          <p:cNvSpPr/>
          <p:nvPr/>
        </p:nvSpPr>
        <p:spPr>
          <a:xfrm>
            <a:off x="1054100" y="2327275"/>
            <a:ext cx="9287510" cy="17532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lnSpc>
                <a:spcPct val="150000"/>
              </a:lnSpc>
            </a:pPr>
            <a:r>
              <a:rPr lang="zh-CN" altLang="en-US" b="1" u="sng" dirty="0">
                <a:solidFill>
                  <a:srgbClr val="0D74C9"/>
                </a:solidFill>
                <a:latin typeface="Arial" panose="020B0604020202020204" pitchFamily="34" charset="0"/>
              </a:rPr>
              <a:t>情景模拟</a:t>
            </a:r>
            <a:r>
              <a:rPr lang="zh-CN" altLang="en-US" dirty="0">
                <a:latin typeface="Arial" panose="020B0604020202020204" pitchFamily="34" charset="0"/>
              </a:rPr>
              <a:t>：</a:t>
            </a:r>
            <a:r>
              <a:rPr lang="zh-CN" altLang="zh-CN" dirty="0">
                <a:latin typeface="Arial" panose="020B0604020202020204" pitchFamily="34" charset="0"/>
              </a:rPr>
              <a:t>在网站后台统计所有用户的总金额时，</a:t>
            </a:r>
            <a:endParaRPr lang="en-US" altLang="zh-CN" dirty="0"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zh-CN" dirty="0">
                <a:latin typeface="Arial" panose="020B0604020202020204" pitchFamily="34" charset="0"/>
              </a:rPr>
              <a:t>当前只有两个用户，总金额为</a:t>
            </a:r>
            <a:r>
              <a:rPr lang="en-US" altLang="zh-CN" dirty="0">
                <a:latin typeface="Arial" panose="020B0604020202020204" pitchFamily="34" charset="0"/>
              </a:rPr>
              <a:t>2000</a:t>
            </a:r>
            <a:r>
              <a:rPr lang="zh-CN" altLang="en-US" dirty="0">
                <a:latin typeface="Arial" panose="020B0604020202020204" pitchFamily="34" charset="0"/>
              </a:rPr>
              <a:t>元</a:t>
            </a:r>
            <a:r>
              <a:rPr lang="zh-CN" altLang="zh-CN" dirty="0">
                <a:latin typeface="Arial" panose="020B0604020202020204" pitchFamily="34" charset="0"/>
              </a:rPr>
              <a:t>，</a:t>
            </a:r>
            <a:endParaRPr lang="en-US" altLang="zh-CN" dirty="0"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zh-CN" dirty="0">
                <a:latin typeface="Arial" panose="020B0604020202020204" pitchFamily="34" charset="0"/>
              </a:rPr>
              <a:t>此时新增一个用户，并且存入</a:t>
            </a:r>
            <a:r>
              <a:rPr lang="en-US" altLang="zh-CN" dirty="0">
                <a:latin typeface="Arial" panose="020B0604020202020204" pitchFamily="34" charset="0"/>
              </a:rPr>
              <a:t>1000</a:t>
            </a:r>
            <a:r>
              <a:rPr lang="zh-CN" altLang="en-US" dirty="0">
                <a:latin typeface="Arial" panose="020B0604020202020204" pitchFamily="34" charset="0"/>
              </a:rPr>
              <a:t>元。</a:t>
            </a:r>
            <a:endParaRPr lang="en-US" altLang="zh-CN" dirty="0">
              <a:latin typeface="Arial" panose="020B0604020202020204" pitchFamily="34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55370" y="4005580"/>
            <a:ext cx="7990840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lnSpc>
                <a:spcPct val="150000"/>
              </a:lnSpc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</a:rPr>
              <a:t>再次统计</a:t>
            </a:r>
            <a:r>
              <a:rPr lang="zh-CN" altLang="en-US" dirty="0">
                <a:solidFill>
                  <a:srgbClr val="000000"/>
                </a:solidFill>
                <a:latin typeface="Arial" panose="020B0604020202020204" pitchFamily="34" charset="0"/>
              </a:rPr>
              <a:t>会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</a:rPr>
              <a:t>发现总金额变为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</a:rPr>
              <a:t>3000</a:t>
            </a:r>
            <a:r>
              <a:rPr lang="zh-CN" altLang="en-US" dirty="0">
                <a:solidFill>
                  <a:srgbClr val="000000"/>
                </a:solidFill>
                <a:latin typeface="Arial" panose="020B0604020202020204" pitchFamily="34" charset="0"/>
              </a:rPr>
              <a:t>元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</a:rPr>
              <a:t>，造成了幻读的情况。</a:t>
            </a:r>
            <a:endParaRPr lang="zh-CN" altLang="zh-CN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39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4" grpId="0"/>
      <p:bldP spid="3" grpId="0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" name="Title 1"/>
          <p:cNvSpPr txBox="1"/>
          <p:nvPr/>
        </p:nvSpPr>
        <p:spPr>
          <a:xfrm>
            <a:off x="1144270" y="262255"/>
            <a:ext cx="4556760" cy="506095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R="0" defTabSz="914400">
              <a:buClrTx/>
              <a:buSzTx/>
              <a:buFontTx/>
              <a:buNone/>
              <a:defRPr/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8.2.3  MySQL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的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4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种隔离级别</a:t>
            </a:r>
            <a:endParaRPr lang="zh-CN" altLang="en-US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87046" name="组合 4"/>
          <p:cNvGrpSpPr/>
          <p:nvPr/>
        </p:nvGrpSpPr>
        <p:grpSpPr>
          <a:xfrm>
            <a:off x="1296988" y="2160588"/>
            <a:ext cx="7466012" cy="3759200"/>
            <a:chOff x="1240970" y="1994829"/>
            <a:chExt cx="7466155" cy="3760294"/>
          </a:xfrm>
        </p:grpSpPr>
        <p:sp>
          <p:nvSpPr>
            <p:cNvPr id="77833" name="矩形 2"/>
            <p:cNvSpPr/>
            <p:nvPr/>
          </p:nvSpPr>
          <p:spPr>
            <a:xfrm>
              <a:off x="1240970" y="2456831"/>
              <a:ext cx="7466155" cy="329829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# </a:t>
              </a:r>
              <a:r>
                <a:rPr lang="zh-CN" altLang="en-US" sz="1400" dirty="0">
                  <a:latin typeface="Courier New" panose="02070309020205020404" pitchFamily="49" charset="0"/>
                </a:rPr>
                <a:t>客户端</a:t>
              </a:r>
              <a:r>
                <a:rPr lang="en-US" altLang="zh-CN" sz="1400" dirty="0">
                  <a:latin typeface="Courier New" panose="02070309020205020404" pitchFamily="49" charset="0"/>
                </a:rPr>
                <a:t>B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mysql&gt; SET SESSION TRANSACTION ISOLATION LEVEL </a:t>
              </a:r>
              <a:r>
                <a:rPr lang="en-US" altLang="zh-CN" sz="1400" dirty="0">
                  <a:solidFill>
                    <a:srgbClr val="FF0000"/>
                  </a:solidFill>
                  <a:latin typeface="Courier New" panose="02070309020205020404" pitchFamily="49" charset="0"/>
                </a:rPr>
                <a:t>READ COMMITTED</a:t>
              </a:r>
              <a:r>
                <a:rPr lang="en-US" altLang="zh-CN" sz="1400" dirty="0">
                  <a:latin typeface="Courier New" panose="02070309020205020404" pitchFamily="49" charset="0"/>
                </a:rPr>
                <a:t>;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mysql&gt; START TRANSACTION;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mysql&gt; SELECT SUM(money) FROM sh_user;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+------------+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| SUM(money) |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+------------+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|    </a:t>
              </a:r>
              <a:r>
                <a:rPr lang="en-US" altLang="zh-CN" sz="1400" dirty="0">
                  <a:solidFill>
                    <a:srgbClr val="FF0000"/>
                  </a:solidFill>
                  <a:latin typeface="Courier New" panose="02070309020205020404" pitchFamily="49" charset="0"/>
                </a:rPr>
                <a:t>2000.00</a:t>
              </a:r>
              <a:r>
                <a:rPr lang="en-US" altLang="zh-CN" sz="1400" dirty="0">
                  <a:latin typeface="Courier New" panose="02070309020205020404" pitchFamily="49" charset="0"/>
                </a:rPr>
                <a:t> |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+------------+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1 row in set (0.00 sec)</a:t>
              </a:r>
              <a:endParaRPr lang="en-US" altLang="zh-CN" sz="1400" dirty="0">
                <a:latin typeface="Courier New" panose="02070309020205020404" pitchFamily="49" charset="0"/>
              </a:endParaRPr>
            </a:p>
          </p:txBody>
        </p:sp>
        <p:sp>
          <p:nvSpPr>
            <p:cNvPr id="77834" name="矩形 3"/>
            <p:cNvSpPr/>
            <p:nvPr/>
          </p:nvSpPr>
          <p:spPr>
            <a:xfrm>
              <a:off x="1495175" y="1994829"/>
              <a:ext cx="4144162" cy="36943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zh-CN" altLang="en-US" b="1" u="sng" dirty="0">
                  <a:solidFill>
                    <a:srgbClr val="0070C0"/>
                  </a:solidFill>
                  <a:latin typeface="Arial" panose="020B0604020202020204" pitchFamily="34" charset="0"/>
                </a:rPr>
                <a:t>通过</a:t>
              </a:r>
              <a:r>
                <a:rPr lang="en-US" altLang="zh-CN" u="sng" dirty="0">
                  <a:solidFill>
                    <a:srgbClr val="0070C0"/>
                  </a:solidFill>
                  <a:latin typeface="Arial" panose="020B0604020202020204" pitchFamily="34" charset="0"/>
                </a:rPr>
                <a:t>READ COMMITTED</a:t>
              </a:r>
              <a:r>
                <a:rPr lang="zh-CN" altLang="en-US" b="1" u="sng" dirty="0">
                  <a:solidFill>
                    <a:srgbClr val="0070C0"/>
                  </a:solidFill>
                  <a:latin typeface="Arial" panose="020B0604020202020204" pitchFamily="34" charset="0"/>
                </a:rPr>
                <a:t>演示幻读问题</a:t>
              </a:r>
              <a:endParaRPr lang="zh-CN" altLang="zh-CN" b="1" u="sng" dirty="0">
                <a:solidFill>
                  <a:srgbClr val="0070C0"/>
                </a:solidFill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70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" name="Title 1"/>
          <p:cNvSpPr txBox="1"/>
          <p:nvPr/>
        </p:nvSpPr>
        <p:spPr>
          <a:xfrm>
            <a:off x="1144270" y="262255"/>
            <a:ext cx="4556760" cy="506095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R="0" defTabSz="914400">
              <a:buClrTx/>
              <a:buSzTx/>
              <a:buFontTx/>
              <a:buNone/>
              <a:defRPr/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8.2.3  MySQL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的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4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种隔离级别</a:t>
            </a:r>
            <a:endParaRPr lang="zh-CN" altLang="en-US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2" name="组合 4"/>
          <p:cNvGrpSpPr/>
          <p:nvPr/>
        </p:nvGrpSpPr>
        <p:grpSpPr>
          <a:xfrm>
            <a:off x="1296988" y="2097088"/>
            <a:ext cx="7466012" cy="4081462"/>
            <a:chOff x="1240970" y="1994829"/>
            <a:chExt cx="7466155" cy="4083278"/>
          </a:xfrm>
        </p:grpSpPr>
        <p:sp>
          <p:nvSpPr>
            <p:cNvPr id="78857" name="矩形 2"/>
            <p:cNvSpPr/>
            <p:nvPr/>
          </p:nvSpPr>
          <p:spPr>
            <a:xfrm>
              <a:off x="1240970" y="2456831"/>
              <a:ext cx="7466155" cy="362127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# </a:t>
              </a:r>
              <a:r>
                <a:rPr lang="zh-CN" altLang="en-US" sz="1400" dirty="0">
                  <a:latin typeface="Courier New" panose="02070309020205020404" pitchFamily="49" charset="0"/>
                </a:rPr>
                <a:t>客户端</a:t>
              </a:r>
              <a:r>
                <a:rPr lang="en-US" altLang="zh-CN" sz="1400" dirty="0">
                  <a:latin typeface="Courier New" panose="02070309020205020404" pitchFamily="49" charset="0"/>
                </a:rPr>
                <a:t>A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mysql&gt; INSERT INTO sh_user (id, name, money) VALUES 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    -&gt; (3, 'Tom', 1000);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# </a:t>
              </a:r>
              <a:r>
                <a:rPr lang="zh-CN" altLang="en-US" sz="1400" dirty="0">
                  <a:latin typeface="Courier New" panose="02070309020205020404" pitchFamily="49" charset="0"/>
                </a:rPr>
                <a:t>客户端</a:t>
              </a:r>
              <a:r>
                <a:rPr lang="en-US" altLang="zh-CN" sz="1400" dirty="0">
                  <a:latin typeface="Courier New" panose="02070309020205020404" pitchFamily="49" charset="0"/>
                </a:rPr>
                <a:t>B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mysql&gt; SELECT SUM(money) FROM sh_user;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+------------+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| SUM(money) |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+------------+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|    </a:t>
              </a:r>
              <a:r>
                <a:rPr lang="en-US" altLang="zh-CN" sz="1400" dirty="0">
                  <a:solidFill>
                    <a:srgbClr val="FF0000"/>
                  </a:solidFill>
                  <a:latin typeface="Courier New" panose="02070309020205020404" pitchFamily="49" charset="0"/>
                </a:rPr>
                <a:t>3000.00</a:t>
              </a:r>
              <a:r>
                <a:rPr lang="en-US" altLang="zh-CN" sz="1400" dirty="0">
                  <a:latin typeface="Courier New" panose="02070309020205020404" pitchFamily="49" charset="0"/>
                </a:rPr>
                <a:t> |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+------------+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1 row in set (0.00 sec)</a:t>
              </a:r>
              <a:endParaRPr lang="en-US" altLang="zh-CN" sz="1400" dirty="0">
                <a:latin typeface="Courier New" panose="02070309020205020404" pitchFamily="49" charset="0"/>
              </a:endParaRPr>
            </a:p>
          </p:txBody>
        </p:sp>
        <p:sp>
          <p:nvSpPr>
            <p:cNvPr id="78858" name="矩形 3"/>
            <p:cNvSpPr/>
            <p:nvPr/>
          </p:nvSpPr>
          <p:spPr>
            <a:xfrm>
              <a:off x="1495175" y="1994829"/>
              <a:ext cx="4469579" cy="36943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zh-CN" altLang="en-US" b="1" u="sng" dirty="0">
                  <a:solidFill>
                    <a:srgbClr val="0070C0"/>
                  </a:solidFill>
                  <a:latin typeface="Arial" panose="020B0604020202020204" pitchFamily="34" charset="0"/>
                </a:rPr>
                <a:t>客户端</a:t>
              </a:r>
              <a:r>
                <a:rPr lang="en-US" altLang="zh-CN" u="sng" dirty="0">
                  <a:solidFill>
                    <a:srgbClr val="0070C0"/>
                  </a:solidFill>
                  <a:latin typeface="Arial" panose="020B0604020202020204" pitchFamily="34" charset="0"/>
                </a:rPr>
                <a:t>A</a:t>
              </a:r>
              <a:r>
                <a:rPr lang="zh-CN" altLang="en-US" b="1" u="sng" dirty="0">
                  <a:solidFill>
                    <a:srgbClr val="0070C0"/>
                  </a:solidFill>
                  <a:latin typeface="Arial" panose="020B0604020202020204" pitchFamily="34" charset="0"/>
                </a:rPr>
                <a:t>新增一个用户，客户端</a:t>
              </a:r>
              <a:r>
                <a:rPr lang="en-US" altLang="zh-CN" u="sng" dirty="0">
                  <a:solidFill>
                    <a:srgbClr val="0070C0"/>
                  </a:solidFill>
                  <a:latin typeface="Arial" panose="020B0604020202020204" pitchFamily="34" charset="0"/>
                </a:rPr>
                <a:t>B</a:t>
              </a:r>
              <a:r>
                <a:rPr lang="zh-CN" altLang="en-US" b="1" u="sng" dirty="0">
                  <a:solidFill>
                    <a:srgbClr val="0070C0"/>
                  </a:solidFill>
                  <a:latin typeface="Arial" panose="020B0604020202020204" pitchFamily="34" charset="0"/>
                </a:rPr>
                <a:t>就会幻读</a:t>
              </a:r>
              <a:endParaRPr lang="zh-CN" altLang="zh-CN" b="1" u="sng" dirty="0">
                <a:solidFill>
                  <a:srgbClr val="0070C0"/>
                </a:solidFill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" name="Title 1"/>
          <p:cNvSpPr txBox="1"/>
          <p:nvPr/>
        </p:nvSpPr>
        <p:spPr>
          <a:xfrm>
            <a:off x="1144270" y="262255"/>
            <a:ext cx="4556760" cy="506095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R="0" defTabSz="914400">
              <a:buClrTx/>
              <a:buSzTx/>
              <a:buFontTx/>
              <a:buNone/>
              <a:defRPr/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8.2.3  MySQL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的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4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种隔离级别</a:t>
            </a:r>
            <a:endParaRPr lang="zh-CN" altLang="en-US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90118" name="组合 4"/>
          <p:cNvGrpSpPr/>
          <p:nvPr/>
        </p:nvGrpSpPr>
        <p:grpSpPr>
          <a:xfrm>
            <a:off x="1335088" y="2287588"/>
            <a:ext cx="7466012" cy="1200150"/>
            <a:chOff x="1240970" y="1994829"/>
            <a:chExt cx="7466155" cy="1200943"/>
          </a:xfrm>
        </p:grpSpPr>
        <p:sp>
          <p:nvSpPr>
            <p:cNvPr id="79881" name="矩形 2"/>
            <p:cNvSpPr/>
            <p:nvPr/>
          </p:nvSpPr>
          <p:spPr>
            <a:xfrm>
              <a:off x="1240970" y="2456831"/>
              <a:ext cx="7466155" cy="73894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# </a:t>
              </a:r>
              <a:r>
                <a:rPr lang="zh-CN" altLang="en-US" sz="1400" dirty="0">
                  <a:latin typeface="Courier New" panose="02070309020205020404" pitchFamily="49" charset="0"/>
                </a:rPr>
                <a:t>客户端</a:t>
              </a:r>
              <a:r>
                <a:rPr lang="en-US" altLang="zh-CN" sz="1400" dirty="0">
                  <a:latin typeface="Courier New" panose="02070309020205020404" pitchFamily="49" charset="0"/>
                </a:rPr>
                <a:t>B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mysql&gt; COMMIT;</a:t>
              </a:r>
              <a:endParaRPr lang="en-US" altLang="zh-CN" sz="1400" dirty="0">
                <a:latin typeface="Courier New" panose="02070309020205020404" pitchFamily="49" charset="0"/>
              </a:endParaRPr>
            </a:p>
          </p:txBody>
        </p:sp>
        <p:sp>
          <p:nvSpPr>
            <p:cNvPr id="79882" name="矩形 3"/>
            <p:cNvSpPr/>
            <p:nvPr/>
          </p:nvSpPr>
          <p:spPr>
            <a:xfrm>
              <a:off x="1495175" y="1994829"/>
              <a:ext cx="2276629" cy="36957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zh-CN" altLang="en-US" b="1" u="sng" dirty="0">
                  <a:solidFill>
                    <a:srgbClr val="0070C0"/>
                  </a:solidFill>
                  <a:latin typeface="Arial" panose="020B0604020202020204" pitchFamily="34" charset="0"/>
                </a:rPr>
                <a:t>实验结束，提交事务</a:t>
              </a:r>
              <a:endParaRPr lang="zh-CN" altLang="zh-CN" b="1" u="sng" dirty="0">
                <a:solidFill>
                  <a:srgbClr val="0070C0"/>
                </a:solidFill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0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" name="Title 1"/>
          <p:cNvSpPr txBox="1"/>
          <p:nvPr/>
        </p:nvSpPr>
        <p:spPr>
          <a:xfrm>
            <a:off x="1144270" y="262255"/>
            <a:ext cx="4556760" cy="506095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R="0" defTabSz="914400">
              <a:buClrTx/>
              <a:buSzTx/>
              <a:buFontTx/>
              <a:buNone/>
              <a:defRPr/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8.2.3  MySQL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的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4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种隔离级别</a:t>
            </a:r>
            <a:endParaRPr lang="zh-CN" altLang="en-US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91142" name="组合 4"/>
          <p:cNvGrpSpPr/>
          <p:nvPr/>
        </p:nvGrpSpPr>
        <p:grpSpPr>
          <a:xfrm>
            <a:off x="1335088" y="2147888"/>
            <a:ext cx="7466012" cy="3759200"/>
            <a:chOff x="1240970" y="1994829"/>
            <a:chExt cx="7466155" cy="3760294"/>
          </a:xfrm>
        </p:grpSpPr>
        <p:sp>
          <p:nvSpPr>
            <p:cNvPr id="80905" name="矩形 2"/>
            <p:cNvSpPr/>
            <p:nvPr/>
          </p:nvSpPr>
          <p:spPr>
            <a:xfrm>
              <a:off x="1240970" y="2456831"/>
              <a:ext cx="7466155" cy="329829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# </a:t>
              </a:r>
              <a:r>
                <a:rPr lang="zh-CN" altLang="en-US" sz="1400" dirty="0">
                  <a:latin typeface="Courier New" panose="02070309020205020404" pitchFamily="49" charset="0"/>
                </a:rPr>
                <a:t>客户端</a:t>
              </a:r>
              <a:r>
                <a:rPr lang="en-US" altLang="zh-CN" sz="1400" dirty="0">
                  <a:latin typeface="Courier New" panose="02070309020205020404" pitchFamily="49" charset="0"/>
                </a:rPr>
                <a:t>B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mysql&gt; SET SESSION TRANSACTION ISOLATION LEVEL </a:t>
              </a:r>
              <a:r>
                <a:rPr lang="en-US" altLang="zh-CN" sz="1400" dirty="0">
                  <a:solidFill>
                    <a:srgbClr val="FF0000"/>
                  </a:solidFill>
                  <a:latin typeface="Courier New" panose="02070309020205020404" pitchFamily="49" charset="0"/>
                </a:rPr>
                <a:t>REPEATABLE READ</a:t>
              </a:r>
              <a:r>
                <a:rPr lang="en-US" altLang="zh-CN" sz="1400" dirty="0">
                  <a:latin typeface="Courier New" panose="02070309020205020404" pitchFamily="49" charset="0"/>
                </a:rPr>
                <a:t>;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mysql&gt; START TRANSACTION;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mysql&gt; SELECT SUM(money) FROM sh_user;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+------------+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| SUM(money) |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+------------+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|    </a:t>
              </a:r>
              <a:r>
                <a:rPr lang="en-US" altLang="zh-CN" sz="1400" dirty="0">
                  <a:solidFill>
                    <a:srgbClr val="FF0000"/>
                  </a:solidFill>
                  <a:latin typeface="Courier New" panose="02070309020205020404" pitchFamily="49" charset="0"/>
                </a:rPr>
                <a:t>3000.00</a:t>
              </a:r>
              <a:r>
                <a:rPr lang="en-US" altLang="zh-CN" sz="1400" dirty="0">
                  <a:latin typeface="Courier New" panose="02070309020205020404" pitchFamily="49" charset="0"/>
                </a:rPr>
                <a:t> |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+------------+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1 row in set (0.00 sec)</a:t>
              </a:r>
              <a:endParaRPr lang="en-US" altLang="zh-CN" sz="1400" dirty="0">
                <a:latin typeface="Courier New" panose="02070309020205020404" pitchFamily="49" charset="0"/>
              </a:endParaRPr>
            </a:p>
          </p:txBody>
        </p:sp>
        <p:sp>
          <p:nvSpPr>
            <p:cNvPr id="80906" name="矩形 3"/>
            <p:cNvSpPr/>
            <p:nvPr/>
          </p:nvSpPr>
          <p:spPr>
            <a:xfrm>
              <a:off x="1495175" y="1994829"/>
              <a:ext cx="3827788" cy="36943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zh-CN" altLang="en-US" b="1" u="sng" dirty="0">
                  <a:solidFill>
                    <a:srgbClr val="0070C0"/>
                  </a:solidFill>
                  <a:latin typeface="Arial" panose="020B0604020202020204" pitchFamily="34" charset="0"/>
                </a:rPr>
                <a:t>利用</a:t>
              </a:r>
              <a:r>
                <a:rPr lang="en-US" altLang="zh-CN" u="sng" dirty="0">
                  <a:solidFill>
                    <a:srgbClr val="0070C0"/>
                  </a:solidFill>
                  <a:latin typeface="Arial" panose="020B0604020202020204" pitchFamily="34" charset="0"/>
                </a:rPr>
                <a:t>REPEATABLE READ</a:t>
              </a:r>
              <a:r>
                <a:rPr lang="zh-CN" altLang="en-US" b="1" u="sng" dirty="0">
                  <a:solidFill>
                    <a:srgbClr val="0070C0"/>
                  </a:solidFill>
                  <a:latin typeface="Arial" panose="020B0604020202020204" pitchFamily="34" charset="0"/>
                </a:rPr>
                <a:t>避免幻读</a:t>
              </a:r>
              <a:endParaRPr lang="zh-CN" altLang="zh-CN" b="1" u="sng" dirty="0">
                <a:solidFill>
                  <a:srgbClr val="0070C0"/>
                </a:solidFill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1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" name="Title 1"/>
          <p:cNvSpPr txBox="1"/>
          <p:nvPr/>
        </p:nvSpPr>
        <p:spPr>
          <a:xfrm>
            <a:off x="1144270" y="262255"/>
            <a:ext cx="4556760" cy="506095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R="0" defTabSz="914400">
              <a:buClrTx/>
              <a:buSzTx/>
              <a:buFontTx/>
              <a:buNone/>
              <a:defRPr/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8.2.3  MySQL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的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4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种隔离级别</a:t>
            </a:r>
            <a:endParaRPr lang="zh-CN" altLang="en-US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92166" name="组合 4"/>
          <p:cNvGrpSpPr/>
          <p:nvPr/>
        </p:nvGrpSpPr>
        <p:grpSpPr>
          <a:xfrm>
            <a:off x="1309688" y="2071688"/>
            <a:ext cx="7466012" cy="4081462"/>
            <a:chOff x="1240970" y="1994829"/>
            <a:chExt cx="7466155" cy="4083581"/>
          </a:xfrm>
        </p:grpSpPr>
        <p:sp>
          <p:nvSpPr>
            <p:cNvPr id="81929" name="矩形 2"/>
            <p:cNvSpPr/>
            <p:nvPr/>
          </p:nvSpPr>
          <p:spPr>
            <a:xfrm>
              <a:off x="1240970" y="2456831"/>
              <a:ext cx="7466155" cy="362157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# </a:t>
              </a:r>
              <a:r>
                <a:rPr lang="zh-CN" altLang="en-US" sz="1400" dirty="0">
                  <a:latin typeface="Courier New" panose="02070309020205020404" pitchFamily="49" charset="0"/>
                </a:rPr>
                <a:t>客户端</a:t>
              </a:r>
              <a:r>
                <a:rPr lang="en-US" altLang="zh-CN" sz="1400" dirty="0">
                  <a:latin typeface="Courier New" panose="02070309020205020404" pitchFamily="49" charset="0"/>
                </a:rPr>
                <a:t>A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mysql&gt; INSERT INTO sh_user (id, name, money) VALUES 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    -&gt; (4, 'd', 1000);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# </a:t>
              </a:r>
              <a:r>
                <a:rPr lang="zh-CN" altLang="en-US" sz="1400" dirty="0">
                  <a:latin typeface="Courier New" panose="02070309020205020404" pitchFamily="49" charset="0"/>
                </a:rPr>
                <a:t>客户端</a:t>
              </a:r>
              <a:r>
                <a:rPr lang="en-US" altLang="zh-CN" sz="1400" dirty="0">
                  <a:latin typeface="Courier New" panose="02070309020205020404" pitchFamily="49" charset="0"/>
                </a:rPr>
                <a:t>B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mysql&gt; SELECT SUM(money) FROM sh_user;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+------------+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| SUM(money) |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+------------+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|    3000.00 |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+------------+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1 row in set (0.00 sec)</a:t>
              </a:r>
              <a:endParaRPr lang="en-US" altLang="zh-CN" sz="1400" dirty="0">
                <a:latin typeface="Courier New" panose="02070309020205020404" pitchFamily="49" charset="0"/>
              </a:endParaRPr>
            </a:p>
          </p:txBody>
        </p:sp>
        <p:sp>
          <p:nvSpPr>
            <p:cNvPr id="81930" name="矩形 3"/>
            <p:cNvSpPr/>
            <p:nvPr/>
          </p:nvSpPr>
          <p:spPr>
            <a:xfrm>
              <a:off x="1495175" y="1994829"/>
              <a:ext cx="4469579" cy="36952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zh-CN" altLang="en-US" b="1" u="sng" dirty="0">
                  <a:solidFill>
                    <a:srgbClr val="0070C0"/>
                  </a:solidFill>
                  <a:latin typeface="Arial" panose="020B0604020202020204" pitchFamily="34" charset="0"/>
                </a:rPr>
                <a:t>客户端</a:t>
              </a:r>
              <a:r>
                <a:rPr lang="en-US" altLang="zh-CN" u="sng" dirty="0">
                  <a:solidFill>
                    <a:srgbClr val="0070C0"/>
                  </a:solidFill>
                  <a:latin typeface="Arial" panose="020B0604020202020204" pitchFamily="34" charset="0"/>
                </a:rPr>
                <a:t>A</a:t>
              </a:r>
              <a:r>
                <a:rPr lang="zh-CN" altLang="en-US" b="1" u="sng" dirty="0">
                  <a:solidFill>
                    <a:srgbClr val="0070C0"/>
                  </a:solidFill>
                  <a:latin typeface="Arial" panose="020B0604020202020204" pitchFamily="34" charset="0"/>
                </a:rPr>
                <a:t>新增一个用户，客户端</a:t>
              </a:r>
              <a:r>
                <a:rPr lang="en-US" altLang="zh-CN" u="sng" dirty="0">
                  <a:solidFill>
                    <a:srgbClr val="0070C0"/>
                  </a:solidFill>
                  <a:latin typeface="Arial" panose="020B0604020202020204" pitchFamily="34" charset="0"/>
                </a:rPr>
                <a:t>B</a:t>
              </a:r>
              <a:r>
                <a:rPr lang="zh-CN" altLang="en-US" b="1" u="sng" dirty="0">
                  <a:solidFill>
                    <a:srgbClr val="0070C0"/>
                  </a:solidFill>
                  <a:latin typeface="Arial" panose="020B0604020202020204" pitchFamily="34" charset="0"/>
                </a:rPr>
                <a:t>没有幻读</a:t>
              </a:r>
              <a:endParaRPr lang="zh-CN" altLang="zh-CN" b="1" u="sng" dirty="0">
                <a:solidFill>
                  <a:srgbClr val="0070C0"/>
                </a:solidFill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2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" name="Title 1"/>
          <p:cNvSpPr txBox="1"/>
          <p:nvPr/>
        </p:nvSpPr>
        <p:spPr>
          <a:xfrm>
            <a:off x="1144270" y="262255"/>
            <a:ext cx="4556760" cy="506095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R="0" defTabSz="914400">
              <a:buClrTx/>
              <a:buSzTx/>
              <a:buFontTx/>
              <a:buNone/>
              <a:defRPr/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8.2.3  MySQL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的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4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种隔离级别</a:t>
            </a:r>
            <a:endParaRPr lang="zh-CN" altLang="en-US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93190" name="组合 4"/>
          <p:cNvGrpSpPr/>
          <p:nvPr/>
        </p:nvGrpSpPr>
        <p:grpSpPr>
          <a:xfrm>
            <a:off x="1335088" y="2236788"/>
            <a:ext cx="3795712" cy="1200150"/>
            <a:chOff x="1240970" y="1994829"/>
            <a:chExt cx="3795785" cy="1200944"/>
          </a:xfrm>
        </p:grpSpPr>
        <p:sp>
          <p:nvSpPr>
            <p:cNvPr id="82953" name="矩形 2"/>
            <p:cNvSpPr/>
            <p:nvPr/>
          </p:nvSpPr>
          <p:spPr>
            <a:xfrm>
              <a:off x="1240970" y="2456832"/>
              <a:ext cx="3795785" cy="73894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# </a:t>
              </a:r>
              <a:r>
                <a:rPr lang="zh-CN" altLang="en-US" sz="1400" dirty="0">
                  <a:latin typeface="Courier New" panose="02070309020205020404" pitchFamily="49" charset="0"/>
                </a:rPr>
                <a:t>客户端</a:t>
              </a:r>
              <a:r>
                <a:rPr lang="en-US" altLang="zh-CN" sz="1400" dirty="0">
                  <a:latin typeface="Courier New" panose="02070309020205020404" pitchFamily="49" charset="0"/>
                </a:rPr>
                <a:t>B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mysql&gt; COMMIT;</a:t>
              </a:r>
              <a:endParaRPr lang="en-US" altLang="zh-CN" sz="1400" dirty="0">
                <a:latin typeface="Courier New" panose="02070309020205020404" pitchFamily="49" charset="0"/>
              </a:endParaRPr>
            </a:p>
          </p:txBody>
        </p:sp>
        <p:sp>
          <p:nvSpPr>
            <p:cNvPr id="82954" name="矩形 3"/>
            <p:cNvSpPr/>
            <p:nvPr/>
          </p:nvSpPr>
          <p:spPr>
            <a:xfrm>
              <a:off x="1495175" y="1994829"/>
              <a:ext cx="2276629" cy="36957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zh-CN" altLang="en-US" b="1" u="sng" dirty="0">
                  <a:solidFill>
                    <a:srgbClr val="0070C0"/>
                  </a:solidFill>
                  <a:latin typeface="Arial" panose="020B0604020202020204" pitchFamily="34" charset="0"/>
                </a:rPr>
                <a:t>实验结束，提交事务</a:t>
              </a:r>
              <a:endParaRPr lang="zh-CN" altLang="zh-CN" b="1" u="sng" dirty="0">
                <a:solidFill>
                  <a:srgbClr val="0070C0"/>
                </a:solidFill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3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 txBox="1"/>
          <p:nvPr/>
        </p:nvSpPr>
        <p:spPr>
          <a:xfrm>
            <a:off x="1143691" y="266995"/>
            <a:ext cx="3895536" cy="506086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8.1.1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事务的概念</a:t>
            </a:r>
            <a:endParaRPr lang="zh-CN" altLang="en-US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4" name="文本框 18"/>
          <p:cNvSpPr txBox="1"/>
          <p:nvPr>
            <p:custDataLst>
              <p:tags r:id="rId1"/>
            </p:custDataLst>
          </p:nvPr>
        </p:nvSpPr>
        <p:spPr>
          <a:xfrm>
            <a:off x="1272289" y="2558309"/>
            <a:ext cx="9754962" cy="2327275"/>
          </a:xfrm>
          <a:prstGeom prst="rect">
            <a:avLst/>
          </a:prstGeom>
          <a:noFill/>
        </p:spPr>
        <p:txBody>
          <a:bodyPr wrap="square" lIns="89970" tIns="46784" rIns="89970" bIns="46784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000000"/>
                </a:solidFill>
                <a:sym typeface="+mn-ea"/>
              </a:rPr>
              <a:t>在数据库中，这个过程是使用</a:t>
            </a:r>
            <a:r>
              <a:rPr lang="zh-CN" altLang="en-US" sz="2000" b="1" dirty="0">
                <a:solidFill>
                  <a:srgbClr val="0F83E3"/>
                </a:solidFill>
                <a:sym typeface="+mn-ea"/>
              </a:rPr>
              <a:t>两条</a:t>
            </a:r>
            <a:r>
              <a:rPr lang="en-US" altLang="zh-CN" sz="2000" dirty="0">
                <a:solidFill>
                  <a:srgbClr val="0F83E3"/>
                </a:solidFill>
                <a:sym typeface="+mn-ea"/>
              </a:rPr>
              <a:t>SQL</a:t>
            </a:r>
            <a:r>
              <a:rPr lang="zh-CN" altLang="en-US" sz="2000" dirty="0">
                <a:solidFill>
                  <a:srgbClr val="000000"/>
                </a:solidFill>
                <a:sym typeface="+mn-ea"/>
              </a:rPr>
              <a:t>语句来完成的。</a:t>
            </a:r>
            <a:endParaRPr lang="zh-CN" altLang="en-US" sz="2000" dirty="0">
              <a:solidFill>
                <a:srgbClr val="000000"/>
              </a:solidFill>
              <a:sym typeface="+mn-ea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ourier New" panose="02070309020205020404" pitchFamily="49" charset="0"/>
                <a:ea typeface="宋体" panose="02010600030101010101" pitchFamily="2" charset="-122"/>
                <a:cs typeface="+mn-cs"/>
                <a:sym typeface="+mn-ea"/>
              </a:rPr>
              <a:t># A </a:t>
            </a:r>
            <a:r>
              <a:rPr lang="zh-CN" altLang="en-US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ourier New" panose="02070309020205020404" pitchFamily="49" charset="0"/>
                <a:ea typeface="宋体" panose="02010600030101010101" pitchFamily="2" charset="-122"/>
                <a:cs typeface="+mn-cs"/>
                <a:sym typeface="+mn-ea"/>
              </a:rPr>
              <a:t>账户减少</a:t>
            </a:r>
            <a:r>
              <a:rPr lang="en-US" altLang="zh-CN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ourier New" panose="02070309020205020404" pitchFamily="49" charset="0"/>
                <a:ea typeface="宋体" panose="02010600030101010101" pitchFamily="2" charset="-122"/>
                <a:cs typeface="+mn-cs"/>
                <a:sym typeface="+mn-ea"/>
              </a:rPr>
              <a:t>100</a:t>
            </a:r>
            <a:r>
              <a:rPr lang="zh-CN" altLang="en-US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ourier New" panose="02070309020205020404" pitchFamily="49" charset="0"/>
                <a:ea typeface="宋体" panose="02010600030101010101" pitchFamily="2" charset="-122"/>
                <a:cs typeface="+mn-cs"/>
                <a:sym typeface="+mn-ea"/>
              </a:rPr>
              <a:t>元</a:t>
            </a:r>
            <a:endParaRPr kumimoji="0" lang="zh-CN" altLang="en-US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Courier New" panose="02070309020205020404" pitchFamily="49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noProof="0" dirty="0" err="1">
                <a:ln>
                  <a:noFill/>
                </a:ln>
                <a:solidFill>
                  <a:srgbClr val="0D74C9"/>
                </a:solidFill>
                <a:effectLst/>
                <a:uLnTx/>
                <a:uFillTx/>
                <a:latin typeface="Courier New" panose="02070309020205020404" pitchFamily="49" charset="0"/>
                <a:ea typeface="宋体" panose="02010600030101010101" pitchFamily="2" charset="-122"/>
                <a:cs typeface="+mn-cs"/>
                <a:sym typeface="+mn-ea"/>
              </a:rPr>
              <a:t>mysql</a:t>
            </a:r>
            <a:r>
              <a:rPr lang="en-US" altLang="zh-CN" noProof="0" dirty="0">
                <a:ln>
                  <a:noFill/>
                </a:ln>
                <a:solidFill>
                  <a:srgbClr val="0D74C9"/>
                </a:solidFill>
                <a:effectLst/>
                <a:uLnTx/>
                <a:uFillTx/>
                <a:latin typeface="Courier New" panose="02070309020205020404" pitchFamily="49" charset="0"/>
                <a:ea typeface="宋体" panose="02010600030101010101" pitchFamily="2" charset="-122"/>
                <a:cs typeface="+mn-cs"/>
                <a:sym typeface="+mn-ea"/>
              </a:rPr>
              <a:t>&gt; UPDATE account SET money = money </a:t>
            </a:r>
            <a:r>
              <a:rPr lang="en-US" altLang="zh-CN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urier New" panose="02070309020205020404" pitchFamily="49" charset="0"/>
                <a:ea typeface="宋体" panose="02010600030101010101" pitchFamily="2" charset="-122"/>
                <a:cs typeface="+mn-cs"/>
                <a:sym typeface="+mn-ea"/>
              </a:rPr>
              <a:t>-</a:t>
            </a:r>
            <a:r>
              <a:rPr lang="en-US" altLang="zh-CN" noProof="0" dirty="0">
                <a:ln>
                  <a:noFill/>
                </a:ln>
                <a:solidFill>
                  <a:srgbClr val="0D74C9"/>
                </a:solidFill>
                <a:effectLst/>
                <a:uLnTx/>
                <a:uFillTx/>
                <a:latin typeface="Courier New" panose="02070309020205020404" pitchFamily="49" charset="0"/>
                <a:ea typeface="宋体" panose="02010600030101010101" pitchFamily="2" charset="-122"/>
                <a:cs typeface="+mn-cs"/>
                <a:sym typeface="+mn-ea"/>
              </a:rPr>
              <a:t> 100 WHERE name = '</a:t>
            </a:r>
            <a:r>
              <a:rPr lang="en-US" altLang="zh-CN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urier New" panose="02070309020205020404" pitchFamily="49" charset="0"/>
                <a:ea typeface="宋体" panose="02010600030101010101" pitchFamily="2" charset="-122"/>
                <a:cs typeface="+mn-cs"/>
                <a:sym typeface="+mn-ea"/>
              </a:rPr>
              <a:t>A</a:t>
            </a:r>
            <a:r>
              <a:rPr lang="en-US" altLang="zh-CN" noProof="0" dirty="0">
                <a:ln>
                  <a:noFill/>
                </a:ln>
                <a:solidFill>
                  <a:srgbClr val="0D74C9"/>
                </a:solidFill>
                <a:effectLst/>
                <a:uLnTx/>
                <a:uFillTx/>
                <a:latin typeface="Courier New" panose="02070309020205020404" pitchFamily="49" charset="0"/>
                <a:ea typeface="宋体" panose="02010600030101010101" pitchFamily="2" charset="-122"/>
                <a:cs typeface="+mn-cs"/>
                <a:sym typeface="+mn-ea"/>
              </a:rPr>
              <a:t>';</a:t>
            </a:r>
            <a:endParaRPr kumimoji="0" lang="en-US" altLang="zh-CN" b="0" i="0" u="none" strike="noStrike" kern="1200" cap="none" spc="0" normalizeH="0" baseline="0" noProof="0" dirty="0">
              <a:ln>
                <a:noFill/>
              </a:ln>
              <a:solidFill>
                <a:srgbClr val="0D74C9"/>
              </a:solidFill>
              <a:effectLst/>
              <a:uLnTx/>
              <a:uFillTx/>
              <a:latin typeface="Courier New" panose="02070309020205020404" pitchFamily="49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ourier New" panose="02070309020205020404" pitchFamily="49" charset="0"/>
                <a:ea typeface="宋体" panose="02010600030101010101" pitchFamily="2" charset="-122"/>
                <a:cs typeface="+mn-cs"/>
                <a:sym typeface="+mn-ea"/>
              </a:rPr>
              <a:t># B </a:t>
            </a:r>
            <a:r>
              <a:rPr lang="zh-CN" altLang="en-US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ourier New" panose="02070309020205020404" pitchFamily="49" charset="0"/>
                <a:ea typeface="宋体" panose="02010600030101010101" pitchFamily="2" charset="-122"/>
                <a:cs typeface="+mn-cs"/>
                <a:sym typeface="+mn-ea"/>
              </a:rPr>
              <a:t>账户增加</a:t>
            </a:r>
            <a:r>
              <a:rPr lang="en-US" altLang="zh-CN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ourier New" panose="02070309020205020404" pitchFamily="49" charset="0"/>
                <a:ea typeface="宋体" panose="02010600030101010101" pitchFamily="2" charset="-122"/>
                <a:cs typeface="+mn-cs"/>
                <a:sym typeface="+mn-ea"/>
              </a:rPr>
              <a:t>100</a:t>
            </a:r>
            <a:r>
              <a:rPr lang="zh-CN" altLang="en-US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ourier New" panose="02070309020205020404" pitchFamily="49" charset="0"/>
                <a:ea typeface="宋体" panose="02010600030101010101" pitchFamily="2" charset="-122"/>
                <a:cs typeface="+mn-cs"/>
                <a:sym typeface="+mn-ea"/>
              </a:rPr>
              <a:t>元</a:t>
            </a:r>
            <a:endParaRPr kumimoji="0" lang="zh-CN" altLang="en-US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Courier New" panose="02070309020205020404" pitchFamily="49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noProof="0" dirty="0" err="1">
                <a:ln>
                  <a:noFill/>
                </a:ln>
                <a:solidFill>
                  <a:srgbClr val="0D74C9"/>
                </a:solidFill>
                <a:effectLst/>
                <a:uLnTx/>
                <a:uFillTx/>
                <a:latin typeface="Courier New" panose="02070309020205020404" pitchFamily="49" charset="0"/>
                <a:ea typeface="宋体" panose="02010600030101010101" pitchFamily="2" charset="-122"/>
                <a:cs typeface="+mn-cs"/>
                <a:sym typeface="+mn-ea"/>
              </a:rPr>
              <a:t>mysql</a:t>
            </a:r>
            <a:r>
              <a:rPr lang="en-US" altLang="zh-CN" noProof="0" dirty="0">
                <a:ln>
                  <a:noFill/>
                </a:ln>
                <a:solidFill>
                  <a:srgbClr val="0D74C9"/>
                </a:solidFill>
                <a:effectLst/>
                <a:uLnTx/>
                <a:uFillTx/>
                <a:latin typeface="Courier New" panose="02070309020205020404" pitchFamily="49" charset="0"/>
                <a:ea typeface="宋体" panose="02010600030101010101" pitchFamily="2" charset="-122"/>
                <a:cs typeface="+mn-cs"/>
                <a:sym typeface="+mn-ea"/>
              </a:rPr>
              <a:t>&gt; UPDATE account SET money = money </a:t>
            </a:r>
            <a:r>
              <a:rPr lang="en-US" altLang="zh-CN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urier New" panose="02070309020205020404" pitchFamily="49" charset="0"/>
                <a:ea typeface="宋体" panose="02010600030101010101" pitchFamily="2" charset="-122"/>
                <a:cs typeface="+mn-cs"/>
                <a:sym typeface="+mn-ea"/>
              </a:rPr>
              <a:t>+</a:t>
            </a:r>
            <a:r>
              <a:rPr lang="en-US" altLang="zh-CN" noProof="0" dirty="0">
                <a:ln>
                  <a:noFill/>
                </a:ln>
                <a:solidFill>
                  <a:srgbClr val="0D74C9"/>
                </a:solidFill>
                <a:effectLst/>
                <a:uLnTx/>
                <a:uFillTx/>
                <a:latin typeface="Courier New" panose="02070309020205020404" pitchFamily="49" charset="0"/>
                <a:ea typeface="宋体" panose="02010600030101010101" pitchFamily="2" charset="-122"/>
                <a:cs typeface="+mn-cs"/>
                <a:sym typeface="+mn-ea"/>
              </a:rPr>
              <a:t> 100 WHERE name = '</a:t>
            </a:r>
            <a:r>
              <a:rPr lang="en-US" altLang="zh-CN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urier New" panose="02070309020205020404" pitchFamily="49" charset="0"/>
                <a:ea typeface="宋体" panose="02010600030101010101" pitchFamily="2" charset="-122"/>
                <a:cs typeface="+mn-cs"/>
                <a:sym typeface="+mn-ea"/>
              </a:rPr>
              <a:t>B</a:t>
            </a:r>
            <a:r>
              <a:rPr lang="en-US" altLang="zh-CN" noProof="0" dirty="0">
                <a:ln>
                  <a:noFill/>
                </a:ln>
                <a:solidFill>
                  <a:srgbClr val="0D74C9"/>
                </a:solidFill>
                <a:effectLst/>
                <a:uLnTx/>
                <a:uFillTx/>
                <a:latin typeface="Courier New" panose="02070309020205020404" pitchFamily="49" charset="0"/>
                <a:ea typeface="宋体" panose="02010600030101010101" pitchFamily="2" charset="-122"/>
                <a:cs typeface="+mn-cs"/>
                <a:sym typeface="+mn-ea"/>
              </a:rPr>
              <a:t>';</a:t>
            </a:r>
            <a:endParaRPr kumimoji="0" lang="en-US" altLang="zh-CN" b="0" i="0" u="none" strike="noStrike" kern="1200" cap="none" spc="0" normalizeH="0" baseline="0" noProof="0" dirty="0">
              <a:ln>
                <a:noFill/>
              </a:ln>
              <a:solidFill>
                <a:srgbClr val="0D74C9"/>
              </a:solidFill>
              <a:effectLst/>
              <a:uLnTx/>
              <a:uFillTx/>
              <a:latin typeface="Courier New" panose="02070309020205020404" pitchFamily="49" charset="0"/>
              <a:ea typeface="宋体" panose="02010600030101010101" pitchFamily="2" charset="-122"/>
              <a:cs typeface="+mn-cs"/>
            </a:endParaRPr>
          </a:p>
          <a:p>
            <a:pPr>
              <a:lnSpc>
                <a:spcPct val="150000"/>
              </a:lnSpc>
            </a:pPr>
            <a:endParaRPr kumimoji="0" lang="en-US" altLang="zh-CN" b="0" i="0" u="none" strike="noStrike" kern="1200" cap="none" spc="0" normalizeH="0" baseline="0" noProof="0" dirty="0">
              <a:ln>
                <a:noFill/>
              </a:ln>
              <a:solidFill>
                <a:srgbClr val="0D74C9"/>
              </a:solidFill>
              <a:effectLst/>
              <a:uLnTx/>
              <a:uFillTx/>
              <a:latin typeface="Courier New" panose="02070309020205020404" pitchFamily="49" charset="0"/>
              <a:ea typeface="宋体" panose="02010600030101010101" pitchFamily="2" charset="-122"/>
              <a:cs typeface="+mn-cs"/>
              <a:sym typeface="+mn-ea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1004894" y="2315104"/>
            <a:ext cx="10202312" cy="2753995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矩形 93"/>
          <p:cNvSpPr/>
          <p:nvPr/>
        </p:nvSpPr>
        <p:spPr>
          <a:xfrm>
            <a:off x="911206" y="2223384"/>
            <a:ext cx="384175" cy="486410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矩形 93"/>
          <p:cNvSpPr/>
          <p:nvPr/>
        </p:nvSpPr>
        <p:spPr>
          <a:xfrm rot="10800000">
            <a:off x="10895031" y="4671383"/>
            <a:ext cx="384175" cy="486410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Chevron 3"/>
          <p:cNvSpPr/>
          <p:nvPr>
            <p:custDataLst>
              <p:tags r:id="rId2"/>
            </p:custDataLst>
          </p:nvPr>
        </p:nvSpPr>
        <p:spPr>
          <a:xfrm>
            <a:off x="1004893" y="1124317"/>
            <a:ext cx="2065510" cy="665857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324778" y="1232159"/>
            <a:ext cx="145288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什么是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事务</a:t>
            </a:r>
            <a:endParaRPr lang="zh-CN" altLang="en-US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" name="Title 1"/>
          <p:cNvSpPr txBox="1"/>
          <p:nvPr/>
        </p:nvSpPr>
        <p:spPr>
          <a:xfrm>
            <a:off x="1144270" y="262255"/>
            <a:ext cx="4556760" cy="506095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R="0" defTabSz="914400">
              <a:buClrTx/>
              <a:buSzTx/>
              <a:buFontTx/>
              <a:buNone/>
              <a:defRPr/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8.2.3  MySQL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的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4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种隔离级别</a:t>
            </a:r>
            <a:endParaRPr lang="zh-CN" altLang="en-US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4213" name="矩形 3"/>
          <p:cNvSpPr/>
          <p:nvPr/>
        </p:nvSpPr>
        <p:spPr>
          <a:xfrm>
            <a:off x="768350" y="2383155"/>
            <a:ext cx="4396105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en-US" altLang="zh-CN" b="1" u="sng" dirty="0">
                <a:solidFill>
                  <a:srgbClr val="0D74C9"/>
                </a:solidFill>
                <a:latin typeface="Arial" panose="020B0604020202020204" pitchFamily="34" charset="0"/>
              </a:rPr>
              <a:t>SERIALIZABLE</a:t>
            </a:r>
            <a:r>
              <a:rPr lang="zh-CN" altLang="zh-CN" b="1" u="sng" dirty="0">
                <a:solidFill>
                  <a:srgbClr val="0D74C9"/>
                </a:solidFill>
                <a:latin typeface="Arial" panose="020B0604020202020204" pitchFamily="34" charset="0"/>
              </a:rPr>
              <a:t>（可串行化）</a:t>
            </a:r>
            <a:endParaRPr lang="zh-CN" altLang="zh-CN" u="sng" dirty="0">
              <a:solidFill>
                <a:srgbClr val="0D74C9"/>
              </a:solidFill>
              <a:latin typeface="Arial" panose="020B0604020202020204" pitchFamily="34" charset="0"/>
            </a:endParaRPr>
          </a:p>
        </p:txBody>
      </p:sp>
      <p:sp>
        <p:nvSpPr>
          <p:cNvPr id="94214" name="矩形 2"/>
          <p:cNvSpPr/>
          <p:nvPr/>
        </p:nvSpPr>
        <p:spPr>
          <a:xfrm>
            <a:off x="742950" y="2908300"/>
            <a:ext cx="10953750" cy="28613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lnSpc>
                <a:spcPct val="150000"/>
              </a:lnSpc>
            </a:pPr>
            <a:r>
              <a:rPr lang="zh-CN" altLang="zh-CN" dirty="0">
                <a:latin typeface="Arial" panose="020B0604020202020204" pitchFamily="34" charset="0"/>
              </a:rPr>
              <a:t>隔离级</a:t>
            </a:r>
            <a:r>
              <a:rPr lang="zh-CN" altLang="en-US" dirty="0">
                <a:latin typeface="Arial" panose="020B0604020202020204" pitchFamily="34" charset="0"/>
              </a:rPr>
              <a:t>的</a:t>
            </a:r>
            <a:r>
              <a:rPr lang="zh-CN" altLang="zh-CN" dirty="0">
                <a:latin typeface="Arial" panose="020B0604020202020204" pitchFamily="34" charset="0"/>
              </a:rPr>
              <a:t>最高级别，它在每个读的数据行上</a:t>
            </a:r>
            <a:r>
              <a:rPr lang="zh-CN" altLang="zh-CN" b="1" dirty="0">
                <a:solidFill>
                  <a:srgbClr val="0D74C9"/>
                </a:solidFill>
                <a:latin typeface="Arial" panose="020B0604020202020204" pitchFamily="34" charset="0"/>
              </a:rPr>
              <a:t>加锁</a:t>
            </a:r>
            <a:r>
              <a:rPr lang="zh-CN" altLang="zh-CN" dirty="0">
                <a:latin typeface="Arial" panose="020B0604020202020204" pitchFamily="34" charset="0"/>
              </a:rPr>
              <a:t>，使之不会发生冲突，</a:t>
            </a:r>
            <a:endParaRPr lang="en-US" altLang="zh-CN" dirty="0"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zh-CN" dirty="0">
                <a:latin typeface="Arial" panose="020B0604020202020204" pitchFamily="34" charset="0"/>
              </a:rPr>
              <a:t>解决了脏读、不可重复读和幻读的问题。</a:t>
            </a:r>
            <a:endParaRPr lang="en-US" altLang="zh-CN" dirty="0"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zh-CN" dirty="0">
                <a:latin typeface="Arial" panose="020B0604020202020204" pitchFamily="34" charset="0"/>
              </a:rPr>
              <a:t>由于加锁可能导致</a:t>
            </a:r>
            <a:r>
              <a:rPr lang="zh-CN" altLang="zh-CN" b="1" dirty="0">
                <a:solidFill>
                  <a:srgbClr val="0D74C9"/>
                </a:solidFill>
                <a:latin typeface="Arial" panose="020B0604020202020204" pitchFamily="34" charset="0"/>
              </a:rPr>
              <a:t>超时</a:t>
            </a:r>
            <a:r>
              <a:rPr lang="zh-CN" altLang="zh-CN" dirty="0">
                <a:latin typeface="Arial" panose="020B0604020202020204" pitchFamily="34" charset="0"/>
              </a:rPr>
              <a:t>（</a:t>
            </a: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Timeout</a:t>
            </a:r>
            <a:r>
              <a:rPr lang="zh-CN" altLang="zh-CN" dirty="0">
                <a:latin typeface="Arial" panose="020B0604020202020204" pitchFamily="34" charset="0"/>
              </a:rPr>
              <a:t>）和</a:t>
            </a:r>
            <a:r>
              <a:rPr lang="zh-CN" altLang="zh-CN" b="1" dirty="0">
                <a:solidFill>
                  <a:srgbClr val="0D74C9"/>
                </a:solidFill>
                <a:latin typeface="Arial" panose="020B0604020202020204" pitchFamily="34" charset="0"/>
              </a:rPr>
              <a:t>锁竞争</a:t>
            </a:r>
            <a:r>
              <a:rPr lang="zh-CN" altLang="zh-CN" dirty="0">
                <a:latin typeface="Arial" panose="020B0604020202020204" pitchFamily="34" charset="0"/>
              </a:rPr>
              <a:t>（</a:t>
            </a: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Lock Contention</a:t>
            </a:r>
            <a:r>
              <a:rPr lang="zh-CN" altLang="zh-CN" dirty="0">
                <a:latin typeface="Arial" panose="020B0604020202020204" pitchFamily="34" charset="0"/>
              </a:rPr>
              <a:t>）现象，</a:t>
            </a:r>
            <a:endParaRPr lang="en-US" altLang="zh-CN" dirty="0"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0D74C9"/>
                </a:solidFill>
                <a:latin typeface="Arial" panose="020B0604020202020204" pitchFamily="34" charset="0"/>
              </a:rPr>
              <a:t>性能</a:t>
            </a:r>
            <a:r>
              <a:rPr lang="zh-CN" altLang="en-US" dirty="0">
                <a:latin typeface="Arial" panose="020B0604020202020204" pitchFamily="34" charset="0"/>
              </a:rPr>
              <a:t>是</a:t>
            </a:r>
            <a:r>
              <a:rPr lang="en-US" altLang="zh-CN" dirty="0">
                <a:solidFill>
                  <a:srgbClr val="0D74C9"/>
                </a:solidFill>
                <a:latin typeface="Arial" panose="020B0604020202020204" pitchFamily="34" charset="0"/>
              </a:rPr>
              <a:t>4</a:t>
            </a:r>
            <a:r>
              <a:rPr lang="zh-CN" altLang="en-US" dirty="0">
                <a:latin typeface="Arial" panose="020B0604020202020204" pitchFamily="34" charset="0"/>
              </a:rPr>
              <a:t>种隔离级中</a:t>
            </a:r>
            <a:r>
              <a:rPr lang="zh-CN" altLang="en-US" b="1" dirty="0">
                <a:solidFill>
                  <a:srgbClr val="0D74C9"/>
                </a:solidFill>
                <a:latin typeface="Arial" panose="020B0604020202020204" pitchFamily="34" charset="0"/>
              </a:rPr>
              <a:t>最低</a:t>
            </a:r>
            <a:r>
              <a:rPr lang="zh-CN" altLang="en-US" dirty="0">
                <a:latin typeface="Arial" panose="020B0604020202020204" pitchFamily="34" charset="0"/>
              </a:rPr>
              <a:t>的。</a:t>
            </a:r>
            <a:endParaRPr lang="en-US" altLang="zh-CN" dirty="0"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zh-CN" dirty="0">
                <a:latin typeface="Arial" panose="020B0604020202020204" pitchFamily="34" charset="0"/>
              </a:rPr>
              <a:t>除非为了数据的稳定性，需要强制减少并发的情况时，才会选择此种隔离级。</a:t>
            </a:r>
            <a:endParaRPr lang="zh-CN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4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4">
                                            <p:txEl>
                                              <p:charRg st="0" end="3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4214">
                                            <p:txEl>
                                              <p:charRg st="0" end="3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4">
                                            <p:txEl>
                                              <p:charRg st="32" end="5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4214">
                                            <p:txEl>
                                              <p:charRg st="32" end="5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4">
                                            <p:txEl>
                                              <p:charRg st="51" end="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4214">
                                            <p:txEl>
                                              <p:charRg st="51" end="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4">
                                            <p:txEl>
                                              <p:charRg st="95" end="10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4214">
                                            <p:txEl>
                                              <p:charRg st="95" end="10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4">
                                            <p:txEl>
                                              <p:charRg st="109" end="14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4214">
                                            <p:txEl>
                                              <p:charRg st="109" end="14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13" grpId="0"/>
      <p:bldP spid="94214" grpId="0" build="p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" name="Title 1"/>
          <p:cNvSpPr txBox="1"/>
          <p:nvPr/>
        </p:nvSpPr>
        <p:spPr>
          <a:xfrm>
            <a:off x="1144270" y="262255"/>
            <a:ext cx="4556760" cy="506095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R="0" defTabSz="914400">
              <a:buClrTx/>
              <a:buSzTx/>
              <a:buFontTx/>
              <a:buNone/>
              <a:defRPr/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8.2.3  MySQL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的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4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种隔离级别</a:t>
            </a:r>
            <a:endParaRPr lang="zh-CN" altLang="en-US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96264" name="组合 4"/>
          <p:cNvGrpSpPr/>
          <p:nvPr/>
        </p:nvGrpSpPr>
        <p:grpSpPr>
          <a:xfrm>
            <a:off x="1485900" y="2201863"/>
            <a:ext cx="7466013" cy="1524000"/>
            <a:chOff x="1240970" y="1994829"/>
            <a:chExt cx="7466155" cy="1524029"/>
          </a:xfrm>
        </p:grpSpPr>
        <p:sp>
          <p:nvSpPr>
            <p:cNvPr id="85001" name="矩形 2"/>
            <p:cNvSpPr/>
            <p:nvPr/>
          </p:nvSpPr>
          <p:spPr>
            <a:xfrm>
              <a:off x="1240970" y="2456832"/>
              <a:ext cx="7466155" cy="106202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# </a:t>
              </a:r>
              <a:r>
                <a:rPr lang="zh-CN" altLang="en-US" sz="1400" dirty="0">
                  <a:latin typeface="Courier New" panose="02070309020205020404" pitchFamily="49" charset="0"/>
                </a:rPr>
                <a:t>客户端</a:t>
              </a:r>
              <a:r>
                <a:rPr lang="en-US" altLang="zh-CN" sz="1400" dirty="0">
                  <a:latin typeface="Courier New" panose="02070309020205020404" pitchFamily="49" charset="0"/>
                </a:rPr>
                <a:t>B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mysql&gt; SET SESSION TRANSACTION ISOLATION LEVEL </a:t>
              </a:r>
              <a:r>
                <a:rPr lang="en-US" altLang="zh-CN" sz="1400" dirty="0">
                  <a:solidFill>
                    <a:srgbClr val="FF0000"/>
                  </a:solidFill>
                  <a:latin typeface="Courier New" panose="02070309020205020404" pitchFamily="49" charset="0"/>
                </a:rPr>
                <a:t>SERIALIZABLE</a:t>
              </a:r>
              <a:r>
                <a:rPr lang="en-US" altLang="zh-CN" sz="1400" dirty="0">
                  <a:latin typeface="Courier New" panose="02070309020205020404" pitchFamily="49" charset="0"/>
                </a:rPr>
                <a:t>;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mysql&gt; START TRANSACTION;</a:t>
              </a:r>
              <a:endParaRPr lang="en-US" altLang="zh-CN" sz="1400" dirty="0">
                <a:latin typeface="Courier New" panose="02070309020205020404" pitchFamily="49" charset="0"/>
              </a:endParaRPr>
            </a:p>
          </p:txBody>
        </p:sp>
        <p:sp>
          <p:nvSpPr>
            <p:cNvPr id="85002" name="矩形 3"/>
            <p:cNvSpPr/>
            <p:nvPr/>
          </p:nvSpPr>
          <p:spPr>
            <a:xfrm>
              <a:off x="1495175" y="1994829"/>
              <a:ext cx="2329528" cy="36940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zh-CN" altLang="en-US" b="1" u="sng" dirty="0">
                  <a:solidFill>
                    <a:srgbClr val="0070C0"/>
                  </a:solidFill>
                  <a:latin typeface="Arial" panose="020B0604020202020204" pitchFamily="34" charset="0"/>
                </a:rPr>
                <a:t>演示</a:t>
              </a:r>
              <a:r>
                <a:rPr lang="en-US" altLang="zh-CN" u="sng" dirty="0">
                  <a:solidFill>
                    <a:srgbClr val="0070C0"/>
                  </a:solidFill>
                  <a:latin typeface="Arial" panose="020B0604020202020204" pitchFamily="34" charset="0"/>
                </a:rPr>
                <a:t>SERIALIZABLE</a:t>
              </a:r>
              <a:endParaRPr lang="zh-CN" altLang="zh-CN" u="sng" dirty="0">
                <a:solidFill>
                  <a:srgbClr val="0070C0"/>
                </a:solidFill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6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" name="Title 1"/>
          <p:cNvSpPr txBox="1"/>
          <p:nvPr/>
        </p:nvSpPr>
        <p:spPr>
          <a:xfrm>
            <a:off x="1144270" y="262255"/>
            <a:ext cx="4556760" cy="506095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R="0" defTabSz="914400">
              <a:buClrTx/>
              <a:buSzTx/>
              <a:buFontTx/>
              <a:buNone/>
              <a:defRPr/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8.2.3  MySQL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的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4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种隔离级别</a:t>
            </a:r>
            <a:endParaRPr lang="zh-CN" altLang="en-US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97287" name="组合 4"/>
          <p:cNvGrpSpPr/>
          <p:nvPr/>
        </p:nvGrpSpPr>
        <p:grpSpPr>
          <a:xfrm>
            <a:off x="1485900" y="2036763"/>
            <a:ext cx="7466013" cy="3111500"/>
            <a:chOff x="1240970" y="1994829"/>
            <a:chExt cx="7466155" cy="3113723"/>
          </a:xfrm>
        </p:grpSpPr>
        <p:sp>
          <p:nvSpPr>
            <p:cNvPr id="86025" name="矩形 2"/>
            <p:cNvSpPr/>
            <p:nvPr/>
          </p:nvSpPr>
          <p:spPr>
            <a:xfrm>
              <a:off x="1240970" y="2456832"/>
              <a:ext cx="7466155" cy="265172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# </a:t>
              </a:r>
              <a:r>
                <a:rPr lang="zh-CN" altLang="en-US" sz="1400" dirty="0">
                  <a:latin typeface="Courier New" panose="02070309020205020404" pitchFamily="49" charset="0"/>
                </a:rPr>
                <a:t>客户端</a:t>
              </a:r>
              <a:r>
                <a:rPr lang="en-US" altLang="zh-CN" sz="1400" dirty="0">
                  <a:latin typeface="Courier New" panose="02070309020205020404" pitchFamily="49" charset="0"/>
                </a:rPr>
                <a:t>B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mysql&gt; SELECT name, money FROM sh_user WHERE name = 'Alex';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+------+--------+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| name | money  |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+------+--------+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| Alex | </a:t>
              </a:r>
              <a:r>
                <a:rPr lang="en-US" altLang="zh-CN" sz="1400" dirty="0">
                  <a:solidFill>
                    <a:srgbClr val="FF0000"/>
                  </a:solidFill>
                  <a:latin typeface="Courier New" panose="02070309020205020404" pitchFamily="49" charset="0"/>
                </a:rPr>
                <a:t>900.00</a:t>
              </a:r>
              <a:r>
                <a:rPr lang="en-US" altLang="zh-CN" sz="1400" dirty="0">
                  <a:latin typeface="Courier New" panose="02070309020205020404" pitchFamily="49" charset="0"/>
                </a:rPr>
                <a:t> |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+------+--------+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1 row in set (0.00 sec)</a:t>
              </a:r>
              <a:endParaRPr lang="en-US" altLang="zh-CN" sz="1400" dirty="0">
                <a:latin typeface="Courier New" panose="02070309020205020404" pitchFamily="49" charset="0"/>
              </a:endParaRPr>
            </a:p>
          </p:txBody>
        </p:sp>
        <p:sp>
          <p:nvSpPr>
            <p:cNvPr id="86026" name="矩形 3"/>
            <p:cNvSpPr/>
            <p:nvPr/>
          </p:nvSpPr>
          <p:spPr>
            <a:xfrm>
              <a:off x="1495175" y="1994829"/>
              <a:ext cx="4522478" cy="36959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zh-CN" altLang="en-US" b="1" u="sng" dirty="0">
                  <a:solidFill>
                    <a:srgbClr val="0070C0"/>
                  </a:solidFill>
                  <a:latin typeface="Arial" panose="020B0604020202020204" pitchFamily="34" charset="0"/>
                </a:rPr>
                <a:t>客户端</a:t>
              </a:r>
              <a:r>
                <a:rPr lang="en-US" altLang="zh-CN" u="sng" dirty="0">
                  <a:solidFill>
                    <a:srgbClr val="0070C0"/>
                  </a:solidFill>
                  <a:latin typeface="Arial" panose="020B0604020202020204" pitchFamily="34" charset="0"/>
                </a:rPr>
                <a:t>B</a:t>
              </a:r>
              <a:r>
                <a:rPr lang="zh-CN" altLang="en-US" b="1" u="sng" dirty="0">
                  <a:solidFill>
                    <a:srgbClr val="0070C0"/>
                  </a:solidFill>
                  <a:latin typeface="Arial" panose="020B0604020202020204" pitchFamily="34" charset="0"/>
                </a:rPr>
                <a:t>开启事务后查询数据，此时会锁表</a:t>
              </a:r>
              <a:endParaRPr lang="zh-CN" altLang="zh-CN" b="1" u="sng" dirty="0">
                <a:solidFill>
                  <a:srgbClr val="0070C0"/>
                </a:solidFill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7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" name="Title 1"/>
          <p:cNvSpPr txBox="1"/>
          <p:nvPr/>
        </p:nvSpPr>
        <p:spPr>
          <a:xfrm>
            <a:off x="1144270" y="262255"/>
            <a:ext cx="4556760" cy="506095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R="0" defTabSz="914400">
              <a:buClrTx/>
              <a:buSzTx/>
              <a:buFontTx/>
              <a:buNone/>
              <a:defRPr/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8.2.3  MySQL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的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4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种隔离级别</a:t>
            </a:r>
            <a:endParaRPr lang="zh-CN" altLang="en-US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98311" name="组合 4"/>
          <p:cNvGrpSpPr/>
          <p:nvPr/>
        </p:nvGrpSpPr>
        <p:grpSpPr>
          <a:xfrm>
            <a:off x="1485900" y="2239963"/>
            <a:ext cx="7466013" cy="1493837"/>
            <a:chOff x="1240970" y="1994829"/>
            <a:chExt cx="7466155" cy="1494211"/>
          </a:xfrm>
        </p:grpSpPr>
        <p:sp>
          <p:nvSpPr>
            <p:cNvPr id="87049" name="矩形 2"/>
            <p:cNvSpPr/>
            <p:nvPr/>
          </p:nvSpPr>
          <p:spPr>
            <a:xfrm>
              <a:off x="1240970" y="2456832"/>
              <a:ext cx="7466155" cy="103220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# </a:t>
              </a:r>
              <a:r>
                <a:rPr lang="zh-CN" altLang="en-US" sz="1400" dirty="0">
                  <a:latin typeface="Courier New" panose="02070309020205020404" pitchFamily="49" charset="0"/>
                </a:rPr>
                <a:t>客户端</a:t>
              </a:r>
              <a:r>
                <a:rPr lang="en-US" altLang="zh-CN" sz="1400" dirty="0">
                  <a:latin typeface="Courier New" panose="02070309020205020404" pitchFamily="49" charset="0"/>
                </a:rPr>
                <a:t>A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mysql&gt; UPDATE sh_user SET money = money + 100 WHERE name = 'Alex';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zh-CN" altLang="en-US" sz="1400" dirty="0">
                  <a:latin typeface="Courier New" panose="02070309020205020404" pitchFamily="49" charset="0"/>
                </a:rPr>
                <a:t>（此时光标在不停闪烁，进入等待状态）</a:t>
              </a:r>
              <a:endParaRPr lang="zh-CN" altLang="en-US" sz="1400" dirty="0">
                <a:latin typeface="Courier New" panose="02070309020205020404" pitchFamily="49" charset="0"/>
              </a:endParaRPr>
            </a:p>
          </p:txBody>
        </p:sp>
        <p:sp>
          <p:nvSpPr>
            <p:cNvPr id="87050" name="矩形 3"/>
            <p:cNvSpPr/>
            <p:nvPr/>
          </p:nvSpPr>
          <p:spPr>
            <a:xfrm>
              <a:off x="1495175" y="1994829"/>
              <a:ext cx="3825159" cy="36942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zh-CN" altLang="en-US" b="1" u="sng" dirty="0">
                  <a:solidFill>
                    <a:srgbClr val="0070C0"/>
                  </a:solidFill>
                  <a:latin typeface="Arial" panose="020B0604020202020204" pitchFamily="34" charset="0"/>
                </a:rPr>
                <a:t>客户端</a:t>
              </a:r>
              <a:r>
                <a:rPr lang="en-US" altLang="zh-CN" u="sng" dirty="0">
                  <a:solidFill>
                    <a:srgbClr val="0070C0"/>
                  </a:solidFill>
                  <a:latin typeface="Arial" panose="020B0604020202020204" pitchFamily="34" charset="0"/>
                </a:rPr>
                <a:t>A</a:t>
              </a:r>
              <a:r>
                <a:rPr lang="zh-CN" altLang="en-US" b="1" u="sng" dirty="0">
                  <a:solidFill>
                    <a:srgbClr val="0070C0"/>
                  </a:solidFill>
                  <a:latin typeface="Arial" panose="020B0604020202020204" pitchFamily="34" charset="0"/>
                </a:rPr>
                <a:t>无法立即写入，等待表解锁</a:t>
              </a:r>
              <a:endParaRPr lang="zh-CN" altLang="zh-CN" b="1" u="sng" dirty="0">
                <a:solidFill>
                  <a:srgbClr val="0070C0"/>
                </a:solidFill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8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" name="Title 1"/>
          <p:cNvSpPr txBox="1"/>
          <p:nvPr/>
        </p:nvSpPr>
        <p:spPr>
          <a:xfrm>
            <a:off x="1144270" y="262255"/>
            <a:ext cx="4556760" cy="506095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R="0" defTabSz="914400">
              <a:buClrTx/>
              <a:buSzTx/>
              <a:buFontTx/>
              <a:buNone/>
              <a:defRPr/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8.2.3  MySQL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的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4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种隔离级别</a:t>
            </a:r>
            <a:endParaRPr lang="zh-CN" altLang="en-US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99335" name="组合 4"/>
          <p:cNvGrpSpPr/>
          <p:nvPr/>
        </p:nvGrpSpPr>
        <p:grpSpPr>
          <a:xfrm>
            <a:off x="1485900" y="2189163"/>
            <a:ext cx="7466013" cy="2143125"/>
            <a:chOff x="1240970" y="1994829"/>
            <a:chExt cx="7466155" cy="2143862"/>
          </a:xfrm>
        </p:grpSpPr>
        <p:sp>
          <p:nvSpPr>
            <p:cNvPr id="88073" name="矩形 2"/>
            <p:cNvSpPr/>
            <p:nvPr/>
          </p:nvSpPr>
          <p:spPr>
            <a:xfrm>
              <a:off x="1240970" y="2456832"/>
              <a:ext cx="7466155" cy="168185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# </a:t>
              </a:r>
              <a:r>
                <a:rPr lang="zh-CN" altLang="en-US" sz="1400" dirty="0">
                  <a:latin typeface="Courier New" panose="02070309020205020404" pitchFamily="49" charset="0"/>
                </a:rPr>
                <a:t>客户端</a:t>
              </a:r>
              <a:r>
                <a:rPr lang="en-US" altLang="zh-CN" sz="1400" dirty="0">
                  <a:latin typeface="Courier New" panose="02070309020205020404" pitchFamily="49" charset="0"/>
                </a:rPr>
                <a:t>B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mysql&gt; COMMIT;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# </a:t>
              </a:r>
              <a:r>
                <a:rPr lang="zh-CN" altLang="en-US" sz="1400" dirty="0">
                  <a:latin typeface="Courier New" panose="02070309020205020404" pitchFamily="49" charset="0"/>
                </a:rPr>
                <a:t>客户端</a:t>
              </a:r>
              <a:r>
                <a:rPr lang="en-US" altLang="zh-CN" sz="1400" dirty="0">
                  <a:latin typeface="Courier New" panose="02070309020205020404" pitchFamily="49" charset="0"/>
                </a:rPr>
                <a:t>A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Query OK, 1 row affected (3.99 sec)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Rows matched: 1  Changed: 1  Warnings: 0</a:t>
              </a:r>
              <a:endParaRPr lang="en-US" altLang="zh-CN" sz="1400" dirty="0">
                <a:latin typeface="Courier New" panose="02070309020205020404" pitchFamily="49" charset="0"/>
              </a:endParaRPr>
            </a:p>
          </p:txBody>
        </p:sp>
        <p:sp>
          <p:nvSpPr>
            <p:cNvPr id="88074" name="矩形 3"/>
            <p:cNvSpPr/>
            <p:nvPr/>
          </p:nvSpPr>
          <p:spPr>
            <a:xfrm>
              <a:off x="1495175" y="1994829"/>
              <a:ext cx="4934458" cy="36945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zh-CN" altLang="en-US" b="1" u="sng" dirty="0">
                  <a:solidFill>
                    <a:srgbClr val="0070C0"/>
                  </a:solidFill>
                  <a:latin typeface="Arial" panose="020B0604020202020204" pitchFamily="34" charset="0"/>
                </a:rPr>
                <a:t>客户端</a:t>
              </a:r>
              <a:r>
                <a:rPr lang="en-US" altLang="zh-CN" u="sng" dirty="0">
                  <a:solidFill>
                    <a:srgbClr val="0070C0"/>
                  </a:solidFill>
                  <a:latin typeface="Arial" panose="020B0604020202020204" pitchFamily="34" charset="0"/>
                </a:rPr>
                <a:t>B</a:t>
              </a:r>
              <a:r>
                <a:rPr lang="zh-CN" altLang="en-US" b="1" u="sng" dirty="0">
                  <a:solidFill>
                    <a:srgbClr val="0070C0"/>
                  </a:solidFill>
                  <a:latin typeface="Arial" panose="020B0604020202020204" pitchFamily="34" charset="0"/>
                </a:rPr>
                <a:t>提交事务后，客户端</a:t>
              </a:r>
              <a:r>
                <a:rPr lang="en-US" altLang="zh-CN" b="1" u="sng" dirty="0">
                  <a:solidFill>
                    <a:srgbClr val="0070C0"/>
                  </a:solidFill>
                  <a:latin typeface="Arial" panose="020B0604020202020204" pitchFamily="34" charset="0"/>
                </a:rPr>
                <a:t>A</a:t>
              </a:r>
              <a:r>
                <a:rPr lang="zh-CN" altLang="en-US" b="1" u="sng" dirty="0">
                  <a:solidFill>
                    <a:srgbClr val="0070C0"/>
                  </a:solidFill>
                  <a:latin typeface="Arial" panose="020B0604020202020204" pitchFamily="34" charset="0"/>
                </a:rPr>
                <a:t>才可以写入成功</a:t>
              </a:r>
              <a:endParaRPr lang="zh-CN" altLang="zh-CN" b="1" u="sng" dirty="0">
                <a:solidFill>
                  <a:srgbClr val="0070C0"/>
                </a:solidFill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9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" name="Title 1"/>
          <p:cNvSpPr txBox="1"/>
          <p:nvPr/>
        </p:nvSpPr>
        <p:spPr>
          <a:xfrm>
            <a:off x="1144270" y="262255"/>
            <a:ext cx="4556760" cy="506095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R="0" defTabSz="914400">
              <a:buClrTx/>
              <a:buSzTx/>
              <a:buFontTx/>
              <a:buNone/>
              <a:defRPr/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8.2.3  MySQL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的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4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种隔离级别</a:t>
            </a:r>
            <a:endParaRPr lang="zh-CN" altLang="en-US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100359" name="组合 4"/>
          <p:cNvGrpSpPr/>
          <p:nvPr/>
        </p:nvGrpSpPr>
        <p:grpSpPr>
          <a:xfrm>
            <a:off x="1485900" y="2328863"/>
            <a:ext cx="7466013" cy="1524000"/>
            <a:chOff x="1240970" y="1994829"/>
            <a:chExt cx="7466155" cy="1524029"/>
          </a:xfrm>
        </p:grpSpPr>
        <p:sp>
          <p:nvSpPr>
            <p:cNvPr id="89097" name="矩形 2"/>
            <p:cNvSpPr/>
            <p:nvPr/>
          </p:nvSpPr>
          <p:spPr>
            <a:xfrm>
              <a:off x="1240970" y="2456832"/>
              <a:ext cx="7466155" cy="106202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# </a:t>
              </a:r>
              <a:r>
                <a:rPr lang="zh-CN" altLang="en-US" sz="1400" dirty="0">
                  <a:latin typeface="Courier New" panose="02070309020205020404" pitchFamily="49" charset="0"/>
                </a:rPr>
                <a:t>客户端</a:t>
              </a:r>
              <a:r>
                <a:rPr lang="en-US" altLang="zh-CN" sz="1400" dirty="0">
                  <a:latin typeface="Courier New" panose="02070309020205020404" pitchFamily="49" charset="0"/>
                </a:rPr>
                <a:t>A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ERROR 1205 (HY000): Lock wait timeout exceeded; try restarting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transaction</a:t>
              </a:r>
              <a:endParaRPr lang="en-US" altLang="zh-CN" sz="1400" dirty="0">
                <a:latin typeface="Courier New" panose="02070309020205020404" pitchFamily="49" charset="0"/>
              </a:endParaRPr>
            </a:p>
          </p:txBody>
        </p:sp>
        <p:sp>
          <p:nvSpPr>
            <p:cNvPr id="89098" name="矩形 3"/>
            <p:cNvSpPr/>
            <p:nvPr/>
          </p:nvSpPr>
          <p:spPr>
            <a:xfrm>
              <a:off x="1495175" y="1994829"/>
              <a:ext cx="6096657" cy="36940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zh-CN" altLang="en-US" b="1" u="sng" dirty="0">
                  <a:solidFill>
                    <a:srgbClr val="0070C0"/>
                  </a:solidFill>
                  <a:latin typeface="Arial" panose="020B0604020202020204" pitchFamily="34" charset="0"/>
                </a:rPr>
                <a:t>若客户端</a:t>
              </a:r>
              <a:r>
                <a:rPr lang="en-US" altLang="zh-CN" u="sng" dirty="0">
                  <a:solidFill>
                    <a:srgbClr val="0070C0"/>
                  </a:solidFill>
                  <a:latin typeface="Arial" panose="020B0604020202020204" pitchFamily="34" charset="0"/>
                </a:rPr>
                <a:t>B</a:t>
              </a:r>
              <a:r>
                <a:rPr lang="zh-CN" altLang="en-US" b="1" u="sng" dirty="0">
                  <a:solidFill>
                    <a:srgbClr val="0070C0"/>
                  </a:solidFill>
                  <a:latin typeface="Arial" panose="020B0604020202020204" pitchFamily="34" charset="0"/>
                </a:rPr>
                <a:t>一直未提交事务，客户端</a:t>
              </a:r>
              <a:r>
                <a:rPr lang="en-US" altLang="zh-CN" u="sng" dirty="0">
                  <a:solidFill>
                    <a:srgbClr val="0070C0"/>
                  </a:solidFill>
                  <a:latin typeface="Arial" panose="020B0604020202020204" pitchFamily="34" charset="0"/>
                </a:rPr>
                <a:t>A</a:t>
              </a:r>
              <a:r>
                <a:rPr lang="zh-CN" altLang="en-US" b="1" u="sng" dirty="0">
                  <a:solidFill>
                    <a:srgbClr val="0070C0"/>
                  </a:solidFill>
                  <a:latin typeface="Arial" panose="020B0604020202020204" pitchFamily="34" charset="0"/>
                </a:rPr>
                <a:t>会等待到超时后报错</a:t>
              </a:r>
              <a:endParaRPr lang="zh-CN" altLang="zh-CN" b="1" u="sng" dirty="0">
                <a:solidFill>
                  <a:srgbClr val="0070C0"/>
                </a:solidFill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0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" name="Title 1"/>
          <p:cNvSpPr txBox="1"/>
          <p:nvPr/>
        </p:nvSpPr>
        <p:spPr>
          <a:xfrm>
            <a:off x="1144270" y="262255"/>
            <a:ext cx="4556760" cy="506095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marR="0" defTabSz="914400">
              <a:buClrTx/>
              <a:buSzTx/>
              <a:buFontTx/>
              <a:buNone/>
              <a:defRPr/>
            </a:pP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8.2.3  MySQL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的</a:t>
            </a:r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4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种隔离级别</a:t>
            </a:r>
            <a:endParaRPr lang="zh-CN" altLang="en-US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2" name="组合 4"/>
          <p:cNvGrpSpPr/>
          <p:nvPr/>
        </p:nvGrpSpPr>
        <p:grpSpPr>
          <a:xfrm>
            <a:off x="1485900" y="2328863"/>
            <a:ext cx="5435600" cy="2816225"/>
            <a:chOff x="1240971" y="1994829"/>
            <a:chExt cx="5435703" cy="2817505"/>
          </a:xfrm>
        </p:grpSpPr>
        <p:sp>
          <p:nvSpPr>
            <p:cNvPr id="3" name="矩形 2"/>
            <p:cNvSpPr/>
            <p:nvPr/>
          </p:nvSpPr>
          <p:spPr>
            <a:xfrm>
              <a:off x="1240971" y="2456832"/>
              <a:ext cx="5435703" cy="235550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mysql&gt; SELECT @@innodb_lock_wait_timeout;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+----------------------------+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| @@innodb_lock_wait_timeout |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+----------------------------+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|                         50 |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+----------------------------+</a:t>
              </a:r>
              <a:endParaRPr lang="en-US" altLang="zh-CN" sz="1400" dirty="0">
                <a:latin typeface="Courier New" panose="02070309020205020404" pitchFamily="49" charset="0"/>
              </a:endParaRPr>
            </a:p>
            <a:p>
              <a:pPr indent="228600">
                <a:lnSpc>
                  <a:spcPct val="150000"/>
                </a:lnSpc>
              </a:pPr>
              <a:r>
                <a:rPr lang="en-US" altLang="zh-CN" sz="1400" dirty="0">
                  <a:latin typeface="Courier New" panose="02070309020205020404" pitchFamily="49" charset="0"/>
                </a:rPr>
                <a:t>1 row in set (0.00 sec)</a:t>
              </a:r>
              <a:endParaRPr lang="en-US" altLang="zh-CN" sz="1400" dirty="0">
                <a:latin typeface="Courier New" panose="02070309020205020404" pitchFamily="49" charset="0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1495175" y="1994829"/>
              <a:ext cx="3927753" cy="36949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zh-CN" altLang="en-US" b="1" u="sng" dirty="0">
                  <a:solidFill>
                    <a:srgbClr val="0070C0"/>
                  </a:solidFill>
                  <a:latin typeface="Arial" panose="020B0604020202020204" pitchFamily="34" charset="0"/>
                </a:rPr>
                <a:t>锁等待超时默认为</a:t>
              </a:r>
              <a:r>
                <a:rPr lang="en-US" altLang="zh-CN" b="1" u="sng" dirty="0">
                  <a:solidFill>
                    <a:srgbClr val="0070C0"/>
                  </a:solidFill>
                  <a:latin typeface="Arial" panose="020B0604020202020204" pitchFamily="34" charset="0"/>
                </a:rPr>
                <a:t>50</a:t>
              </a:r>
              <a:r>
                <a:rPr lang="zh-CN" altLang="en-US" b="1" u="sng" dirty="0">
                  <a:solidFill>
                    <a:srgbClr val="0070C0"/>
                  </a:solidFill>
                  <a:latin typeface="Arial" panose="020B0604020202020204" pitchFamily="34" charset="0"/>
                </a:rPr>
                <a:t>秒，可进行更改</a:t>
              </a:r>
              <a:endParaRPr lang="zh-CN" altLang="zh-CN" b="1" u="sng" dirty="0">
                <a:solidFill>
                  <a:srgbClr val="0070C0"/>
                </a:solidFill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14:flip dir="r"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 txBox="1"/>
          <p:nvPr/>
        </p:nvSpPr>
        <p:spPr>
          <a:xfrm>
            <a:off x="1143690" y="266995"/>
            <a:ext cx="5671595" cy="506086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>
              <a:buNone/>
            </a:pP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本章小结</a:t>
            </a:r>
            <a:endParaRPr lang="en-GB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" name="TextBox 35"/>
          <p:cNvSpPr txBox="1">
            <a:spLocks noChangeArrowheads="1"/>
          </p:cNvSpPr>
          <p:nvPr/>
        </p:nvSpPr>
        <p:spPr bwMode="auto">
          <a:xfrm>
            <a:off x="1126245" y="2334315"/>
            <a:ext cx="9793605" cy="1505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indent="457200" algn="just">
              <a:lnSpc>
                <a:spcPct val="1500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本章主要讲解了创建视图、查看视图、修改视图、更新视图、删除视图，以及最后的视图应用案例。通过本章的学习，读者应该掌握如何创建视图，当基本表的字段发生变化时如何</a:t>
            </a:r>
            <a:r>
              <a:rPr lang="en-US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zh-CN" altLang="en-US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修改视图，以及如何通过视图修改基本表中的数据信息等知识</a:t>
            </a:r>
            <a:r>
              <a:rPr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。</a:t>
            </a:r>
            <a:endParaRPr lang="zh-CN" sz="20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圆角矩形 26"/>
          <p:cNvSpPr/>
          <p:nvPr/>
        </p:nvSpPr>
        <p:spPr>
          <a:xfrm>
            <a:off x="839206" y="1822505"/>
            <a:ext cx="10512000" cy="3778874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>
              <a:cs typeface="+mn-ea"/>
              <a:sym typeface="+mn-lt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4347710" y="1413794"/>
            <a:ext cx="718820" cy="71882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/>
              <a:t>本</a:t>
            </a:r>
            <a:endParaRPr lang="zh-CN" altLang="en-US" sz="2800" b="1"/>
          </a:p>
        </p:txBody>
      </p:sp>
      <p:sp>
        <p:nvSpPr>
          <p:cNvPr id="9" name="椭圆 8"/>
          <p:cNvSpPr/>
          <p:nvPr/>
        </p:nvSpPr>
        <p:spPr>
          <a:xfrm>
            <a:off x="5066530" y="1413794"/>
            <a:ext cx="718820" cy="71882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r>
              <a:rPr lang="zh-CN" altLang="en-US" sz="2800" b="1" dirty="0">
                <a:sym typeface="+mn-ea"/>
              </a:rPr>
              <a:t>章</a:t>
            </a:r>
            <a:endParaRPr lang="zh-CN" altLang="en-US" sz="2800" b="1" dirty="0">
              <a:sym typeface="+mn-ea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5785350" y="1413794"/>
            <a:ext cx="718820" cy="71882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r>
              <a:rPr lang="zh-CN" altLang="en-US" sz="2800" b="1" dirty="0">
                <a:sym typeface="+mn-ea"/>
              </a:rPr>
              <a:t>小</a:t>
            </a:r>
            <a:endParaRPr lang="zh-CN" altLang="en-US" sz="2800" b="1" dirty="0">
              <a:sym typeface="+mn-ea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6504170" y="1413794"/>
            <a:ext cx="718820" cy="71882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/>
            <a:r>
              <a:rPr lang="zh-CN" altLang="en-US" sz="2800" b="1">
                <a:sym typeface="+mn-ea"/>
              </a:rPr>
              <a:t>结</a:t>
            </a:r>
            <a:endParaRPr lang="zh-CN" altLang="en-US" sz="2800" b="1"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 txBox="1"/>
          <p:nvPr/>
        </p:nvSpPr>
        <p:spPr>
          <a:xfrm>
            <a:off x="1143691" y="266995"/>
            <a:ext cx="3895536" cy="506086"/>
          </a:xfrm>
          <a:prstGeom prst="rect">
            <a:avLst/>
          </a:prstGeom>
        </p:spPr>
        <p:txBody>
          <a:bodyPr lIns="0" tIns="60958" rIns="0" bIns="60958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anose="02000000000000000000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en-US" altLang="zh-CN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8.1.1 </a:t>
            </a: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事务的概念</a:t>
            </a:r>
            <a:endParaRPr lang="zh-CN" altLang="en-US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4" name="文本框 18"/>
          <p:cNvSpPr txBox="1"/>
          <p:nvPr>
            <p:custDataLst>
              <p:tags r:id="rId1"/>
            </p:custDataLst>
          </p:nvPr>
        </p:nvSpPr>
        <p:spPr>
          <a:xfrm>
            <a:off x="1272289" y="2558309"/>
            <a:ext cx="9754962" cy="2327275"/>
          </a:xfrm>
          <a:prstGeom prst="rect">
            <a:avLst/>
          </a:prstGeom>
          <a:noFill/>
        </p:spPr>
        <p:txBody>
          <a:bodyPr wrap="square" lIns="89970" tIns="46784" rIns="89970" bIns="46784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3765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000000"/>
                </a:solidFill>
                <a:sym typeface="+mn-ea"/>
              </a:rPr>
              <a:t>如果其中</a:t>
            </a:r>
            <a:r>
              <a:rPr lang="zh-CN" altLang="en-US" sz="2000" b="1" dirty="0">
                <a:solidFill>
                  <a:srgbClr val="0F83E3"/>
                </a:solidFill>
                <a:sym typeface="+mn-ea"/>
              </a:rPr>
              <a:t>任意一条语句</a:t>
            </a:r>
            <a:r>
              <a:rPr lang="zh-CN" altLang="en-US" sz="2000" dirty="0">
                <a:solidFill>
                  <a:srgbClr val="000000"/>
                </a:solidFill>
                <a:sym typeface="+mn-ea"/>
              </a:rPr>
              <a:t>出现异常</a:t>
            </a:r>
            <a:r>
              <a:rPr lang="zh-CN" altLang="en-US" sz="2000" b="1" dirty="0">
                <a:solidFill>
                  <a:srgbClr val="0F83E3"/>
                </a:solidFill>
                <a:sym typeface="+mn-ea"/>
              </a:rPr>
              <a:t>没有执行</a:t>
            </a:r>
            <a:r>
              <a:rPr lang="zh-CN" altLang="en-US" sz="2000" dirty="0">
                <a:solidFill>
                  <a:srgbClr val="000000"/>
                </a:solidFill>
                <a:sym typeface="+mn-ea"/>
              </a:rPr>
              <a:t>，则会导致两个账户的金额不同步，造成错误。</a:t>
            </a:r>
            <a:endParaRPr lang="zh-CN" altLang="en-US" sz="2000" dirty="0">
              <a:solidFill>
                <a:srgbClr val="000000"/>
              </a:solidFill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000000"/>
                </a:solidFill>
                <a:sym typeface="+mn-ea"/>
              </a:rPr>
              <a:t>为了防止这种情况发生，就需要使用</a:t>
            </a:r>
            <a:r>
              <a:rPr lang="en-US" altLang="zh-CN" sz="2000" dirty="0">
                <a:solidFill>
                  <a:srgbClr val="0F83E3"/>
                </a:solidFill>
                <a:sym typeface="+mn-ea"/>
              </a:rPr>
              <a:t>MySQL</a:t>
            </a:r>
            <a:r>
              <a:rPr lang="zh-CN" altLang="en-US" sz="2000" dirty="0">
                <a:solidFill>
                  <a:srgbClr val="000000"/>
                </a:solidFill>
                <a:sym typeface="+mn-ea"/>
              </a:rPr>
              <a:t>中的</a:t>
            </a:r>
            <a:r>
              <a:rPr lang="zh-CN" altLang="en-US" sz="2000" b="1" dirty="0">
                <a:solidFill>
                  <a:srgbClr val="0F83E3"/>
                </a:solidFill>
                <a:sym typeface="+mn-ea"/>
              </a:rPr>
              <a:t>事务</a:t>
            </a:r>
            <a:r>
              <a:rPr lang="zh-CN" altLang="en-US" sz="2000" dirty="0">
                <a:solidFill>
                  <a:srgbClr val="000000"/>
                </a:solidFill>
                <a:sym typeface="+mn-ea"/>
              </a:rPr>
              <a:t>（</a:t>
            </a:r>
            <a:r>
              <a:rPr lang="en-US" altLang="zh-CN" sz="2000" dirty="0">
                <a:solidFill>
                  <a:srgbClr val="0F83E3"/>
                </a:solidFill>
                <a:sym typeface="+mn-ea"/>
              </a:rPr>
              <a:t>Transaction</a:t>
            </a:r>
            <a:r>
              <a:rPr lang="zh-CN" altLang="en-US" sz="2000" dirty="0">
                <a:solidFill>
                  <a:srgbClr val="000000"/>
                </a:solidFill>
                <a:sym typeface="+mn-ea"/>
              </a:rPr>
              <a:t>）。</a:t>
            </a:r>
            <a:endParaRPr kumimoji="0" lang="en-US" altLang="zh-CN" sz="2000" b="0" i="0" u="none" strike="noStrike" kern="1200" cap="none" spc="0" normalizeH="0" baseline="0" noProof="0" dirty="0">
              <a:ln>
                <a:noFill/>
              </a:ln>
              <a:solidFill>
                <a:srgbClr val="0D74C9"/>
              </a:solidFill>
              <a:effectLst/>
              <a:uLnTx/>
              <a:uFillTx/>
              <a:latin typeface="Courier New" panose="02070309020205020404" pitchFamily="49" charset="0"/>
              <a:ea typeface="宋体" panose="02010600030101010101" pitchFamily="2" charset="-122"/>
              <a:cs typeface="+mn-cs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0F83E3"/>
                </a:solidFill>
                <a:sym typeface="+mn-ea"/>
              </a:rPr>
              <a:t>事务</a:t>
            </a:r>
            <a:r>
              <a:rPr lang="zh-CN" altLang="en-US" sz="2000" dirty="0">
                <a:sym typeface="+mn-ea"/>
              </a:rPr>
              <a:t>是针对数据库的</a:t>
            </a:r>
            <a:r>
              <a:rPr lang="zh-CN" altLang="en-US" sz="2000" b="1" dirty="0">
                <a:solidFill>
                  <a:srgbClr val="0F83E3"/>
                </a:solidFill>
                <a:sym typeface="+mn-ea"/>
              </a:rPr>
              <a:t>一组操作</a:t>
            </a:r>
            <a:r>
              <a:rPr lang="zh-CN" altLang="en-US" sz="2000" dirty="0">
                <a:sym typeface="+mn-ea"/>
              </a:rPr>
              <a:t>，它可以由</a:t>
            </a:r>
            <a:r>
              <a:rPr lang="zh-CN" altLang="en-US" sz="2000" b="1" dirty="0">
                <a:solidFill>
                  <a:srgbClr val="0F83E3"/>
                </a:solidFill>
                <a:sym typeface="+mn-ea"/>
              </a:rPr>
              <a:t>一条或多条</a:t>
            </a:r>
            <a:r>
              <a:rPr lang="en-US" altLang="zh-CN" sz="2000" dirty="0">
                <a:solidFill>
                  <a:srgbClr val="0F83E3"/>
                </a:solidFill>
                <a:sym typeface="+mn-ea"/>
              </a:rPr>
              <a:t>SQL</a:t>
            </a:r>
            <a:r>
              <a:rPr lang="zh-CN" altLang="en-US" sz="2000" b="1" dirty="0">
                <a:solidFill>
                  <a:srgbClr val="0F83E3"/>
                </a:solidFill>
                <a:sym typeface="+mn-ea"/>
              </a:rPr>
              <a:t>语句</a:t>
            </a:r>
            <a:r>
              <a:rPr lang="zh-CN" altLang="en-US" sz="2000" dirty="0">
                <a:sym typeface="+mn-ea"/>
              </a:rPr>
              <a:t>组成。</a:t>
            </a:r>
            <a:endParaRPr lang="zh-CN" altLang="zh-CN" sz="2000" dirty="0"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kumimoji="0" lang="zh-CN" altLang="zh-CN" sz="2000" b="0" i="0" u="none" strike="noStrike" kern="1200" cap="none" spc="0" normalizeH="0" baseline="0" noProof="0" dirty="0">
              <a:ln>
                <a:noFill/>
              </a:ln>
              <a:solidFill>
                <a:srgbClr val="0D74C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  <a:sym typeface="+mn-ea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1004894" y="2315104"/>
            <a:ext cx="10202312" cy="2753995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矩形 93"/>
          <p:cNvSpPr/>
          <p:nvPr/>
        </p:nvSpPr>
        <p:spPr>
          <a:xfrm>
            <a:off x="911206" y="2223384"/>
            <a:ext cx="384175" cy="486410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矩形 93"/>
          <p:cNvSpPr/>
          <p:nvPr/>
        </p:nvSpPr>
        <p:spPr>
          <a:xfrm rot="10800000">
            <a:off x="10895031" y="4671383"/>
            <a:ext cx="384175" cy="486410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Chevron 3"/>
          <p:cNvSpPr/>
          <p:nvPr>
            <p:custDataLst>
              <p:tags r:id="rId2"/>
            </p:custDataLst>
          </p:nvPr>
        </p:nvSpPr>
        <p:spPr>
          <a:xfrm>
            <a:off x="1004893" y="1124317"/>
            <a:ext cx="2065510" cy="665857"/>
          </a:xfrm>
          <a:prstGeom prst="chevron">
            <a:avLst>
              <a:gd name="adj" fmla="val 43848"/>
            </a:avLst>
          </a:prstGeom>
          <a:solidFill>
            <a:srgbClr val="FFFFFF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en-GB" sz="90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324778" y="1232159"/>
            <a:ext cx="145288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什么是</a:t>
            </a:r>
            <a:r>
              <a:rPr lang="zh-CN" altLang="en-US" sz="2000" dirty="0">
                <a:solidFill>
                  <a:srgbClr val="1369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事务</a:t>
            </a:r>
            <a:endParaRPr lang="zh-CN" altLang="en-US" sz="2000" dirty="0">
              <a:solidFill>
                <a:srgbClr val="1369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tags/tag1.xml><?xml version="1.0" encoding="utf-8"?>
<p:tagLst xmlns:p="http://schemas.openxmlformats.org/presentationml/2006/main">
  <p:tag name="KSO_WM_DIAGRAM_VIRTUALLY_FRAME" val="{&quot;height&quot;:214.32094488188977,&quot;left&quot;:236.15795275590548,&quot;top&quot;:197.29259842519684,&quot;width&quot;:504.1033070866142}"/>
</p:tagLst>
</file>

<file path=ppt/tags/tag10.xml><?xml version="1.0" encoding="utf-8"?>
<p:tagLst xmlns:p="http://schemas.openxmlformats.org/presentationml/2006/main">
  <p:tag name="KSO_WM_DIAGRAM_VIRTUALLY_FRAME" val="{&quot;height&quot;:214.32094488188977,&quot;left&quot;:236.15795275590548,&quot;top&quot;:197.29259842519684,&quot;width&quot;:504.1033070866142}"/>
</p:tagLst>
</file>

<file path=ppt/tags/tag11.xml><?xml version="1.0" encoding="utf-8"?>
<p:tagLst xmlns:p="http://schemas.openxmlformats.org/presentationml/2006/main">
  <p:tag name="KSO_WM_DIAGRAM_VIRTUALLY_FRAME" val="{&quot;height&quot;:214.32094488188977,&quot;left&quot;:236.15795275590548,&quot;top&quot;:197.29259842519684,&quot;width&quot;:504.1033070866142}"/>
</p:tagLst>
</file>

<file path=ppt/tags/tag12.xml><?xml version="1.0" encoding="utf-8"?>
<p:tagLst xmlns:p="http://schemas.openxmlformats.org/presentationml/2006/main">
  <p:tag name="KSO_WM_DIAGRAM_VIRTUALLY_FRAME" val="{&quot;height&quot;:214.32094488188977,&quot;left&quot;:236.15795275590548,&quot;top&quot;:197.29259842519684,&quot;width&quot;:504.1033070866142}"/>
</p:tagLst>
</file>

<file path=ppt/tags/tag13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20199030_1*m_h_f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PRESET_TEXT" val="单击此处添加文本具体内容"/>
  <p:tag name="KSO_WM_UNIT_TEXT_FILL_FORE_SCHEMECOLOR_INDEX" val="13"/>
  <p:tag name="KSO_WM_UNIT_TEXT_FILL_TYPE" val="1"/>
  <p:tag name="KSO_WM_DIAGRAM_VIRTUALLY_FRAME" val="{&quot;height&quot;:296.1627559055118,&quot;left&quot;:79.12543307086614,&quot;top&quot;:88.52889763779527,&quot;width&quot;:789.1620472440945}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  <p:tag name="KSO_WM_DIAGRAM_VIRTUALLY_FRAME" val="{&quot;height&quot;:296.1627559055118,&quot;left&quot;:79.12543307086614,&quot;top&quot;:88.52889763779527,&quot;width&quot;:789.1620472440945}"/>
</p:tagLst>
</file>

<file path=ppt/tags/tag15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20199030_1*m_h_f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PRESET_TEXT" val="单击此处添加文本具体内容"/>
  <p:tag name="KSO_WM_UNIT_TEXT_FILL_FORE_SCHEMECOLOR_INDEX" val="13"/>
  <p:tag name="KSO_WM_UNIT_TEXT_FILL_TYPE" val="1"/>
  <p:tag name="KSO_WM_DIAGRAM_VIRTUALLY_FRAME" val="{&quot;height&quot;:296.1627559055118,&quot;left&quot;:79.12543307086614,&quot;top&quot;:88.52889763779527,&quot;width&quot;:789.1620472440945}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  <p:tag name="KSO_WM_DIAGRAM_VIRTUALLY_FRAME" val="{&quot;height&quot;:296.1627559055118,&quot;left&quot;:79.12543307086614,&quot;top&quot;:88.52889763779527,&quot;width&quot;:789.1620472440945}"/>
</p:tagLst>
</file>

<file path=ppt/tags/tag17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20199030_1*m_h_f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PRESET_TEXT" val="单击此处添加文本具体内容"/>
  <p:tag name="KSO_WM_UNIT_TEXT_FILL_FORE_SCHEMECOLOR_INDEX" val="13"/>
  <p:tag name="KSO_WM_UNIT_TEXT_FILL_TYPE" val="1"/>
  <p:tag name="KSO_WM_DIAGRAM_VIRTUALLY_FRAME" val="{&quot;height&quot;:296.1627559055118,&quot;left&quot;:79.12543307086614,&quot;top&quot;:88.52889763779527,&quot;width&quot;:789.1620472440945}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20199030_1*m_h_i*1_1_1"/>
  <p:tag name="KSO_WM_TEMPLATE_CATEGORY" val="diagram"/>
  <p:tag name="KSO_WM_TEMPLATE_INDEX" val="20199030"/>
  <p:tag name="KSO_WM_UNIT_LAYERLEVEL" val="1_1_1"/>
  <p:tag name="KSO_WM_TAG_VERSION" val="1.0"/>
  <p:tag name="KSO_WM_BEAUTIFY_FLAG" val="#wm#"/>
  <p:tag name="KSO_WM_UNIT_FILL_FORE_SCHEMECOLOR_INDEX" val="16"/>
  <p:tag name="KSO_WM_UNIT_FILL_TYPE" val="1"/>
  <p:tag name="KSO_WM_UNIT_TEXT_FILL_FORE_SCHEMECOLOR_INDEX" val="13"/>
  <p:tag name="KSO_WM_UNIT_TEXT_FILL_TYPE" val="1"/>
  <p:tag name="KSO_WM_DIAGRAM_VIRTUALLY_FRAME" val="{&quot;height&quot;:296.1627559055118,&quot;left&quot;:79.12543307086614,&quot;top&quot;:88.52889763779527,&quot;width&quot;:789.1620472440945}"/>
</p:tagLst>
</file>

<file path=ppt/tags/tag19.xml><?xml version="1.0" encoding="utf-8"?>
<p:tagLst xmlns:p="http://schemas.openxmlformats.org/presentationml/2006/main">
  <p:tag name="ISPRING_RESOURCE_PATHS_HASH_PRESENTER" val="417f8e4a56fc57c2e92e6fdc581ab83ee55365e"/>
  <p:tag name="commondata" val="eyJoZGlkIjoiOGU0ZjJkMjdlZTI3YzhmYzMyNzY5ZWM2MTVjZmY0NjEifQ=="/>
</p:tagLst>
</file>

<file path=ppt/tags/tag2.xml><?xml version="1.0" encoding="utf-8"?>
<p:tagLst xmlns:p="http://schemas.openxmlformats.org/presentationml/2006/main">
  <p:tag name="KSO_WM_DIAGRAM_VIRTUALLY_FRAME" val="{&quot;height&quot;:214.32094488188977,&quot;left&quot;:236.15795275590548,&quot;top&quot;:197.29259842519684,&quot;width&quot;:504.1033070866142}"/>
</p:tagLst>
</file>

<file path=ppt/tags/tag3.xml><?xml version="1.0" encoding="utf-8"?>
<p:tagLst xmlns:p="http://schemas.openxmlformats.org/presentationml/2006/main">
  <p:tag name="KSO_WM_DIAGRAM_VIRTUALLY_FRAME" val="{&quot;height&quot;:214.32094488188977,&quot;left&quot;:236.15795275590548,&quot;top&quot;:197.29259842519684,&quot;width&quot;:504.1033070866142}"/>
</p:tagLst>
</file>

<file path=ppt/tags/tag4.xml><?xml version="1.0" encoding="utf-8"?>
<p:tagLst xmlns:p="http://schemas.openxmlformats.org/presentationml/2006/main">
  <p:tag name="KSO_WM_DIAGRAM_VIRTUALLY_FRAME" val="{&quot;height&quot;:214.32094488188977,&quot;left&quot;:236.15795275590548,&quot;top&quot;:197.29259842519684,&quot;width&quot;:504.1033070866142}"/>
</p:tagLst>
</file>

<file path=ppt/tags/tag5.xml><?xml version="1.0" encoding="utf-8"?>
<p:tagLst xmlns:p="http://schemas.openxmlformats.org/presentationml/2006/main">
  <p:tag name="KSO_WM_DIAGRAM_VIRTUALLY_FRAME" val="{&quot;height&quot;:214.32094488188977,&quot;left&quot;:236.15795275590548,&quot;top&quot;:197.29259842519684,&quot;width&quot;:504.1033070866142}"/>
</p:tagLst>
</file>

<file path=ppt/tags/tag6.xml><?xml version="1.0" encoding="utf-8"?>
<p:tagLst xmlns:p="http://schemas.openxmlformats.org/presentationml/2006/main">
  <p:tag name="KSO_WM_DIAGRAM_VIRTUALLY_FRAME" val="{&quot;height&quot;:214.32094488188977,&quot;left&quot;:236.15795275590548,&quot;top&quot;:197.29259842519684,&quot;width&quot;:504.1033070866142}"/>
</p:tagLst>
</file>

<file path=ppt/tags/tag7.xml><?xml version="1.0" encoding="utf-8"?>
<p:tagLst xmlns:p="http://schemas.openxmlformats.org/presentationml/2006/main">
  <p:tag name="KSO_WM_DIAGRAM_VIRTUALLY_FRAME" val="{&quot;height&quot;:214.32094488188977,&quot;left&quot;:236.15795275590548,&quot;top&quot;:197.29259842519684,&quot;width&quot;:504.1033070866142}"/>
</p:tagLst>
</file>

<file path=ppt/tags/tag8.xml><?xml version="1.0" encoding="utf-8"?>
<p:tagLst xmlns:p="http://schemas.openxmlformats.org/presentationml/2006/main">
  <p:tag name="KSO_WM_DIAGRAM_VIRTUALLY_FRAME" val="{&quot;height&quot;:214.32094488188977,&quot;left&quot;:236.15795275590548,&quot;top&quot;:197.29259842519684,&quot;width&quot;:504.1033070866142}"/>
</p:tagLst>
</file>

<file path=ppt/tags/tag9.xml><?xml version="1.0" encoding="utf-8"?>
<p:tagLst xmlns:p="http://schemas.openxmlformats.org/presentationml/2006/main">
  <p:tag name="KSO_WM_DIAGRAM_VIRTUALLY_FRAME" val="{&quot;height&quot;:214.32094488188977,&quot;left&quot;:236.15795275590548,&quot;top&quot;:197.29259842519684,&quot;width&quot;:504.1033070866142}"/>
</p:tagLst>
</file>

<file path=ppt/theme/theme1.xml><?xml version="1.0" encoding="utf-8"?>
<a:theme xmlns:a="http://schemas.openxmlformats.org/drawingml/2006/main" name="Office 主题">
  <a:themeElements>
    <a:clrScheme name="自定义 23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5DA2"/>
      </a:accent1>
      <a:accent2>
        <a:srgbClr val="C4C7CB"/>
      </a:accent2>
      <a:accent3>
        <a:srgbClr val="7F7F7F"/>
      </a:accent3>
      <a:accent4>
        <a:srgbClr val="7F7F7F"/>
      </a:accent4>
      <a:accent5>
        <a:srgbClr val="7F7F7F"/>
      </a:accent5>
      <a:accent6>
        <a:srgbClr val="7F7F7F"/>
      </a:accent6>
      <a:hlink>
        <a:srgbClr val="17365D"/>
      </a:hlink>
      <a:folHlink>
        <a:srgbClr val="548DD4"/>
      </a:folHlink>
    </a:clrScheme>
    <a:fontScheme name="ud0ofpxa">
      <a:majorFont>
        <a:latin typeface="字魂105号-简雅黑"/>
        <a:ea typeface="字魂105号-简雅黑"/>
        <a:cs typeface=""/>
      </a:majorFont>
      <a:minorFont>
        <a:latin typeface="字魂105号-简雅黑"/>
        <a:ea typeface="字魂105号-简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1200" dirty="0" smtClean="0">
            <a:solidFill>
              <a:schemeClr val="tx1">
                <a:lumMod val="75000"/>
                <a:lumOff val="25000"/>
              </a:schemeClr>
            </a:solidFill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13286</Words>
  <Application>WPS 演示</Application>
  <PresentationFormat>自定义</PresentationFormat>
  <Paragraphs>1000</Paragraphs>
  <Slides>87</Slides>
  <Notes>75</Notes>
  <HiddenSlides>0</HiddenSlides>
  <MMClips>0</MMClips>
  <ScaleCrop>false</ScaleCrop>
  <HeadingPairs>
    <vt:vector size="6" baseType="variant">
      <vt:variant>
        <vt:lpstr>已用的字体</vt:lpstr>
      </vt:variant>
      <vt:variant>
        <vt:i4>18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87</vt:i4>
      </vt:variant>
    </vt:vector>
  </HeadingPairs>
  <TitlesOfParts>
    <vt:vector size="106" baseType="lpstr">
      <vt:lpstr>Arial</vt:lpstr>
      <vt:lpstr>宋体</vt:lpstr>
      <vt:lpstr>Wingdings</vt:lpstr>
      <vt:lpstr>微软雅黑</vt:lpstr>
      <vt:lpstr>思源黑体 CN Medium</vt:lpstr>
      <vt:lpstr>黑体</vt:lpstr>
      <vt:lpstr>字魂58号-创中黑</vt:lpstr>
      <vt:lpstr>Source Han Sans K Bold</vt:lpstr>
      <vt:lpstr>Calibri</vt:lpstr>
      <vt:lpstr>U.S. 101</vt:lpstr>
      <vt:lpstr>Segoe Print</vt:lpstr>
      <vt:lpstr>Roboto</vt:lpstr>
      <vt:lpstr>Open Sans Light</vt:lpstr>
      <vt:lpstr>Times New Roman</vt:lpstr>
      <vt:lpstr>Courier New</vt:lpstr>
      <vt:lpstr>字魂105号-简雅黑</vt:lpstr>
      <vt:lpstr>Arial Unicode MS</vt:lpstr>
      <vt:lpstr>Yu Gothic UI Semibold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蓝白商务述职报告工作总结ppt模板</dc:title>
  <dc:creator>常董</dc:creator>
  <cp:lastModifiedBy>Lshift</cp:lastModifiedBy>
  <cp:revision>538</cp:revision>
  <dcterms:created xsi:type="dcterms:W3CDTF">2020-09-03T07:01:00Z</dcterms:created>
  <dcterms:modified xsi:type="dcterms:W3CDTF">2025-08-18T15:36:35Z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872C6A5C9E5B4FACBC2AA74367287478_13</vt:lpwstr>
  </property>
</Properties>
</file>